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3977-3098-814C-895C-F66DDC46C68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6FD0-18FD-D040-A902-91B7C659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26FD0-18FD-D040-A902-91B7C6590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F7A7-CB06-EC43-8864-310CEAA5BF3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FD89-D1CC-7144-A562-6C8B8D72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C024453-8838-4D44-8483-D043B9ED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0" y="0"/>
            <a:ext cx="921474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C12960-D59E-0D4C-89E8-A239ED801DF4}"/>
              </a:ext>
            </a:extLst>
          </p:cNvPr>
          <p:cNvSpPr/>
          <p:nvPr/>
        </p:nvSpPr>
        <p:spPr>
          <a:xfrm>
            <a:off x="1363980" y="243840"/>
            <a:ext cx="929640" cy="193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3E3B6-6638-B441-8800-F0E53FE553AD}"/>
              </a:ext>
            </a:extLst>
          </p:cNvPr>
          <p:cNvSpPr txBox="1"/>
          <p:nvPr/>
        </p:nvSpPr>
        <p:spPr>
          <a:xfrm>
            <a:off x="272752" y="120729"/>
            <a:ext cx="2832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Science: Healthy Animals – Animals Including  Pets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C251D2-F0F9-B549-8899-F9D1A0093D31}"/>
              </a:ext>
            </a:extLst>
          </p:cNvPr>
          <p:cNvSpPr/>
          <p:nvPr/>
        </p:nvSpPr>
        <p:spPr>
          <a:xfrm>
            <a:off x="3985549" y="25660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3BF8D1-7E04-A240-9E99-1B987265B411}"/>
              </a:ext>
            </a:extLst>
          </p:cNvPr>
          <p:cNvSpPr txBox="1"/>
          <p:nvPr/>
        </p:nvSpPr>
        <p:spPr>
          <a:xfrm>
            <a:off x="3328788" y="120729"/>
            <a:ext cx="117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History:</a:t>
            </a:r>
            <a:endParaRPr lang="en-US" sz="1000" u="sng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E3C2D2-963F-DF42-9992-37590D9CBE2F}"/>
              </a:ext>
            </a:extLst>
          </p:cNvPr>
          <p:cNvSpPr/>
          <p:nvPr/>
        </p:nvSpPr>
        <p:spPr>
          <a:xfrm>
            <a:off x="584983" y="215055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E9886B-0795-0545-A4A6-0A35F315A059}"/>
              </a:ext>
            </a:extLst>
          </p:cNvPr>
          <p:cNvSpPr txBox="1"/>
          <p:nvPr/>
        </p:nvSpPr>
        <p:spPr>
          <a:xfrm>
            <a:off x="356443" y="2074219"/>
            <a:ext cx="2876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Art: Drawing </a:t>
            </a:r>
            <a:endParaRPr lang="en-US" sz="1000" u="sng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1211F-9444-0D49-8D03-D308261B81DD}"/>
              </a:ext>
            </a:extLst>
          </p:cNvPr>
          <p:cNvSpPr txBox="1"/>
          <p:nvPr/>
        </p:nvSpPr>
        <p:spPr>
          <a:xfrm>
            <a:off x="313947" y="5833278"/>
            <a:ext cx="287359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u="sng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Experience more complex clapping and circle games in musicianship </a:t>
            </a:r>
            <a:br>
              <a:rPr lang="en-GB" sz="700" b="0" dirty="0">
                <a:effectLst/>
              </a:rPr>
            </a:b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Continue developing as a year group choir, working on healthy and flexible singing posture whilst standing and sitting. </a:t>
            </a:r>
            <a:br>
              <a:rPr lang="en-GB" sz="700" b="0" dirty="0">
                <a:effectLst/>
              </a:rPr>
            </a:b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Practice our rhythms, for single sounds - ta and 2 sounds in one beat - </a:t>
            </a:r>
            <a:r>
              <a:rPr lang="en-GB" sz="700" b="0" i="0" u="none" strike="noStrike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ti-ti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, listening to these patterns and being able to write them down as a group.</a:t>
            </a:r>
            <a:endParaRPr lang="en-GB" sz="700" b="0" dirty="0">
              <a:effectLst/>
            </a:endParaRPr>
          </a:p>
          <a:p>
            <a:br>
              <a:rPr lang="en-GB" sz="1000" dirty="0"/>
            </a:br>
            <a:endParaRPr lang="en-US" sz="1000" u="sng" dirty="0"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611D3A-57A3-3342-8B7D-05A7D41E53D0}"/>
              </a:ext>
            </a:extLst>
          </p:cNvPr>
          <p:cNvSpPr txBox="1"/>
          <p:nvPr/>
        </p:nvSpPr>
        <p:spPr>
          <a:xfrm>
            <a:off x="3328788" y="3452862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P.</a:t>
            </a:r>
            <a:r>
              <a:rPr lang="en-US" sz="1000" b="1" u="sng">
                <a:latin typeface="+mj-lt"/>
              </a:rPr>
              <a:t>E: Ball Skills</a:t>
            </a:r>
            <a:endParaRPr lang="en-US" sz="1000" u="sng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E4F094-E9E6-FC43-A903-E314FC5FAF51}"/>
              </a:ext>
            </a:extLst>
          </p:cNvPr>
          <p:cNvSpPr/>
          <p:nvPr/>
        </p:nvSpPr>
        <p:spPr>
          <a:xfrm>
            <a:off x="4155409" y="352694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5552E5-B6A5-5647-A6FF-F6173E3DC4A2}"/>
              </a:ext>
            </a:extLst>
          </p:cNvPr>
          <p:cNvSpPr/>
          <p:nvPr/>
        </p:nvSpPr>
        <p:spPr>
          <a:xfrm>
            <a:off x="4055241" y="5329795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192378-6EB7-5C43-80F0-2E6D89678C77}"/>
              </a:ext>
            </a:extLst>
          </p:cNvPr>
          <p:cNvSpPr/>
          <p:nvPr/>
        </p:nvSpPr>
        <p:spPr>
          <a:xfrm>
            <a:off x="7361263" y="4002537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32A35E-A018-5B48-8912-20D46E7FA65E}"/>
              </a:ext>
            </a:extLst>
          </p:cNvPr>
          <p:cNvSpPr txBox="1"/>
          <p:nvPr/>
        </p:nvSpPr>
        <p:spPr>
          <a:xfrm>
            <a:off x="6391716" y="5737681"/>
            <a:ext cx="149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Trips and Visits:</a:t>
            </a:r>
            <a:endParaRPr lang="en-US" sz="1000" u="sng" dirty="0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FD5583-9BB6-6C49-B1E3-C89061E16E15}"/>
              </a:ext>
            </a:extLst>
          </p:cNvPr>
          <p:cNvSpPr/>
          <p:nvPr/>
        </p:nvSpPr>
        <p:spPr>
          <a:xfrm>
            <a:off x="7307930" y="5755117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C66BF-5C8C-9F45-9F01-81BAEC4C6835}"/>
              </a:ext>
            </a:extLst>
          </p:cNvPr>
          <p:cNvSpPr txBox="1"/>
          <p:nvPr/>
        </p:nvSpPr>
        <p:spPr>
          <a:xfrm>
            <a:off x="6391716" y="2025211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English:</a:t>
            </a:r>
            <a:endParaRPr lang="en-US" sz="1000" u="sng" dirty="0"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961A37-4799-554B-A48C-ED9D394816CA}"/>
              </a:ext>
            </a:extLst>
          </p:cNvPr>
          <p:cNvSpPr/>
          <p:nvPr/>
        </p:nvSpPr>
        <p:spPr>
          <a:xfrm>
            <a:off x="7409760" y="2105214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70D27A-A042-AA4E-89E6-17DF6C0FAB29}"/>
              </a:ext>
            </a:extLst>
          </p:cNvPr>
          <p:cNvSpPr txBox="1"/>
          <p:nvPr/>
        </p:nvSpPr>
        <p:spPr>
          <a:xfrm>
            <a:off x="6358944" y="120728"/>
            <a:ext cx="90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>
                <a:latin typeface="+mj-lt"/>
              </a:rPr>
              <a:t>Maths</a:t>
            </a:r>
            <a:r>
              <a:rPr lang="en-US" sz="1000" b="1" u="sng" dirty="0">
                <a:latin typeface="+mj-lt"/>
              </a:rPr>
              <a:t>:</a:t>
            </a:r>
            <a:endParaRPr lang="en-US" sz="1000" u="sng" dirty="0"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AB9419-63CC-2045-8531-F6D6D03589B1}"/>
              </a:ext>
            </a:extLst>
          </p:cNvPr>
          <p:cNvSpPr/>
          <p:nvPr/>
        </p:nvSpPr>
        <p:spPr>
          <a:xfrm>
            <a:off x="7401809" y="226991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F0EF-6E4D-0440-917A-3CED985E1AF9}"/>
              </a:ext>
            </a:extLst>
          </p:cNvPr>
          <p:cNvSpPr/>
          <p:nvPr/>
        </p:nvSpPr>
        <p:spPr>
          <a:xfrm>
            <a:off x="3469342" y="2271432"/>
            <a:ext cx="1297945" cy="607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0D9A26-5941-5342-8067-2AF37D0A7A23}"/>
              </a:ext>
            </a:extLst>
          </p:cNvPr>
          <p:cNvSpPr/>
          <p:nvPr/>
        </p:nvSpPr>
        <p:spPr>
          <a:xfrm>
            <a:off x="3419323" y="2356119"/>
            <a:ext cx="171745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Year 2 Overview </a:t>
            </a:r>
          </a:p>
          <a:p>
            <a:pPr algn="ctr"/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Autumn 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F5B8B3-D43E-8348-B4ED-3CB0D1DA33AF}"/>
              </a:ext>
            </a:extLst>
          </p:cNvPr>
          <p:cNvSpPr txBox="1"/>
          <p:nvPr/>
        </p:nvSpPr>
        <p:spPr>
          <a:xfrm>
            <a:off x="272752" y="350373"/>
            <a:ext cx="319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+mj-lt"/>
              </a:rPr>
              <a:t>Notice that animals, including humans, have offspring which grow into adults</a:t>
            </a:r>
          </a:p>
          <a:p>
            <a:r>
              <a:rPr lang="en-GB" sz="700" dirty="0">
                <a:latin typeface="+mj-lt"/>
              </a:rPr>
              <a:t>Find out about and describe the basic needs of animals, including humans, for survival (water, food and air)</a:t>
            </a:r>
          </a:p>
          <a:p>
            <a:r>
              <a:rPr lang="en-GB" sz="700" dirty="0">
                <a:latin typeface="+mj-lt"/>
              </a:rPr>
              <a:t>Describe the importance for humans of exercise, eating the right amounts of different types of food, and hygiene</a:t>
            </a:r>
          </a:p>
          <a:p>
            <a:r>
              <a:rPr lang="en-GB" sz="700" dirty="0">
                <a:latin typeface="+mj-lt"/>
              </a:rPr>
              <a:t>Asking simple questions and recognising that they can be answered in different ways</a:t>
            </a:r>
          </a:p>
          <a:p>
            <a:r>
              <a:rPr lang="en-GB" sz="700" dirty="0">
                <a:latin typeface="+mj-lt"/>
              </a:rPr>
              <a:t>Observing closely, using simple equipment</a:t>
            </a:r>
          </a:p>
          <a:p>
            <a:r>
              <a:rPr lang="en-GB" sz="700" dirty="0">
                <a:latin typeface="+mj-lt"/>
              </a:rPr>
              <a:t>Performing simple tests</a:t>
            </a:r>
          </a:p>
          <a:p>
            <a:r>
              <a:rPr lang="en-GB" sz="700" dirty="0">
                <a:latin typeface="+mj-lt"/>
              </a:rPr>
              <a:t>Identifying and classifying</a:t>
            </a:r>
          </a:p>
          <a:p>
            <a:r>
              <a:rPr lang="en-GB" sz="700" dirty="0">
                <a:latin typeface="+mj-lt"/>
              </a:rPr>
              <a:t>Using their observations and ideas to suggest answers to questions</a:t>
            </a:r>
          </a:p>
          <a:p>
            <a:r>
              <a:rPr lang="en-GB" sz="700" dirty="0">
                <a:latin typeface="+mj-lt"/>
              </a:rPr>
              <a:t>Gathering and recording data to help in answering questions </a:t>
            </a:r>
            <a:endParaRPr lang="en-US" sz="700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64BA16-3794-6145-A60E-6CBD50768913}"/>
              </a:ext>
            </a:extLst>
          </p:cNvPr>
          <p:cNvSpPr txBox="1"/>
          <p:nvPr/>
        </p:nvSpPr>
        <p:spPr>
          <a:xfrm>
            <a:off x="3318811" y="5259938"/>
            <a:ext cx="2392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Geography: Seasons – What are seasons? </a:t>
            </a:r>
            <a:endParaRPr lang="en-US" sz="1000" u="sng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7C163-F939-344E-AFB9-F89CBC0218F5}"/>
              </a:ext>
            </a:extLst>
          </p:cNvPr>
          <p:cNvSpPr/>
          <p:nvPr/>
        </p:nvSpPr>
        <p:spPr>
          <a:xfrm>
            <a:off x="349887" y="2252453"/>
            <a:ext cx="28017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latin typeface="+mj-lt"/>
              </a:rPr>
              <a:t>To explore a range of drawing media  </a:t>
            </a:r>
          </a:p>
          <a:p>
            <a:pPr lvl="0"/>
            <a:r>
              <a:rPr lang="en-GB" sz="800" dirty="0">
                <a:latin typeface="+mj-lt"/>
              </a:rPr>
              <a:t>Draw from observation using outline and some inside detail with increasing control</a:t>
            </a:r>
          </a:p>
          <a:p>
            <a:pPr lvl="0"/>
            <a:r>
              <a:rPr lang="en-GB" sz="800" dirty="0">
                <a:latin typeface="+mj-lt"/>
              </a:rPr>
              <a:t>Use of scale to depict larger and smaller images</a:t>
            </a:r>
          </a:p>
          <a:p>
            <a:pPr lvl="0"/>
            <a:r>
              <a:rPr lang="en-GB" sz="800" dirty="0">
                <a:latin typeface="+mj-lt"/>
              </a:rPr>
              <a:t>Draw lines of different sizes and thickness</a:t>
            </a:r>
          </a:p>
          <a:p>
            <a:pPr lvl="0"/>
            <a:r>
              <a:rPr lang="en-GB" sz="800" dirty="0">
                <a:latin typeface="+mj-lt"/>
              </a:rPr>
              <a:t>Use coloured pencils with increasing accuracy, show tones by using coloured pencils</a:t>
            </a:r>
          </a:p>
          <a:p>
            <a:pPr lvl="0"/>
            <a:r>
              <a:rPr lang="en-GB" sz="800" dirty="0">
                <a:latin typeface="+mj-lt"/>
              </a:rPr>
              <a:t>Use of imagination to form simple images</a:t>
            </a:r>
          </a:p>
          <a:p>
            <a:r>
              <a:rPr lang="en-GB" sz="1000" b="1" u="sng" dirty="0">
                <a:latin typeface="+mj-lt"/>
              </a:rPr>
              <a:t>Digital Media</a:t>
            </a:r>
            <a:endParaRPr lang="en-GB" sz="1000" dirty="0">
              <a:latin typeface="+mj-lt"/>
            </a:endParaRPr>
          </a:p>
          <a:p>
            <a:pPr lvl="0"/>
            <a:r>
              <a:rPr lang="en-GB" sz="800" dirty="0">
                <a:latin typeface="+mj-lt"/>
              </a:rPr>
              <a:t>Use a wide range of tools to create different textures, lines, tones, colours and shapes</a:t>
            </a:r>
          </a:p>
          <a:p>
            <a:pPr lvl="0"/>
            <a:endParaRPr lang="en-GB" sz="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EA771-D0BC-E146-9D89-F419E2A11FB0}"/>
              </a:ext>
            </a:extLst>
          </p:cNvPr>
          <p:cNvSpPr/>
          <p:nvPr/>
        </p:nvSpPr>
        <p:spPr>
          <a:xfrm>
            <a:off x="6391715" y="2303687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latin typeface="+mj-lt"/>
              </a:rPr>
              <a:t>Fiction- Traditional Tales</a:t>
            </a:r>
          </a:p>
          <a:p>
            <a:r>
              <a:rPr lang="en-GB" sz="800" dirty="0">
                <a:latin typeface="+mj-lt"/>
              </a:rPr>
              <a:t>Hansel and Gretel with a twist.  </a:t>
            </a:r>
          </a:p>
          <a:p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>Non- fiction- instructions</a:t>
            </a:r>
          </a:p>
          <a:p>
            <a:r>
              <a:rPr lang="en-US" sz="800" dirty="0">
                <a:latin typeface="+mj-lt"/>
              </a:rPr>
              <a:t>To make tacos and write a set of instructions. </a:t>
            </a:r>
            <a:endParaRPr lang="en-GB" sz="800" dirty="0">
              <a:latin typeface="+mj-lt"/>
            </a:endParaRPr>
          </a:p>
          <a:p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>Non-chronological report </a:t>
            </a:r>
          </a:p>
          <a:p>
            <a:r>
              <a:rPr lang="en-US" sz="800" dirty="0">
                <a:latin typeface="+mj-lt"/>
              </a:rPr>
              <a:t>To write a report linked to animals. </a:t>
            </a:r>
            <a:endParaRPr lang="en-GB" sz="800" dirty="0">
              <a:latin typeface="+mj-lt"/>
            </a:endParaRPr>
          </a:p>
          <a:p>
            <a:br>
              <a:rPr lang="en-GB" sz="800" dirty="0">
                <a:latin typeface="+mj-lt"/>
              </a:rPr>
            </a:br>
            <a:endParaRPr lang="en-GB" sz="800" dirty="0">
              <a:solidFill>
                <a:srgbClr val="000000"/>
              </a:solidFill>
              <a:latin typeface="+mj-lt"/>
            </a:endParaRPr>
          </a:p>
          <a:p>
            <a:br>
              <a:rPr lang="en-GB" sz="800" dirty="0">
                <a:latin typeface="+mj-lt"/>
              </a:rPr>
            </a:br>
            <a:endParaRPr lang="en-US" sz="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2DC089-8768-C545-979A-3B91690FFFEC}"/>
              </a:ext>
            </a:extLst>
          </p:cNvPr>
          <p:cNvSpPr/>
          <p:nvPr/>
        </p:nvSpPr>
        <p:spPr>
          <a:xfrm>
            <a:off x="3318812" y="3693753"/>
            <a:ext cx="28735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F70C1-4093-9B41-A2F4-89E9597EFF2A}"/>
              </a:ext>
            </a:extLst>
          </p:cNvPr>
          <p:cNvSpPr/>
          <p:nvPr/>
        </p:nvSpPr>
        <p:spPr>
          <a:xfrm>
            <a:off x="3354618" y="3699083"/>
            <a:ext cx="2597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be able to roll a ball to hit a target.</a:t>
            </a:r>
          </a:p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develop co-ordination and be able to stop a rolling ball.</a:t>
            </a:r>
          </a:p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develop technique and control when dribbling a ball with your feet</a:t>
            </a:r>
          </a:p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develop control and technique when kicking a ball</a:t>
            </a:r>
          </a:p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develop co-ordination and technique when throwing and catching</a:t>
            </a:r>
          </a:p>
          <a:p>
            <a:pPr fontAlgn="t"/>
            <a:r>
              <a:rPr lang="en-GB" sz="800" dirty="0">
                <a:solidFill>
                  <a:srgbClr val="263339"/>
                </a:solidFill>
                <a:latin typeface="+mj-lt"/>
              </a:rPr>
              <a:t>To develop control and co-ordination when dribbling a ball with your hands</a:t>
            </a:r>
          </a:p>
          <a:p>
            <a:pPr fontAlgn="t"/>
            <a:endParaRPr lang="en-GB" sz="800" dirty="0">
              <a:solidFill>
                <a:srgbClr val="263339"/>
              </a:solidFill>
              <a:latin typeface="+mj-lt"/>
            </a:endParaRPr>
          </a:p>
          <a:p>
            <a:pPr fontAlgn="t"/>
            <a:endParaRPr lang="en-GB" sz="800" dirty="0">
              <a:solidFill>
                <a:srgbClr val="263339"/>
              </a:solidFill>
              <a:latin typeface="+mj-lt"/>
            </a:endParaRPr>
          </a:p>
          <a:p>
            <a:pPr fontAlgn="t"/>
            <a:endParaRPr lang="en-GB" sz="800" dirty="0">
              <a:solidFill>
                <a:srgbClr val="263339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AFA857-E0DA-9D45-B846-C80B7E9FFA8C}"/>
              </a:ext>
            </a:extLst>
          </p:cNvPr>
          <p:cNvSpPr/>
          <p:nvPr/>
        </p:nvSpPr>
        <p:spPr>
          <a:xfrm>
            <a:off x="6358944" y="289332"/>
            <a:ext cx="2908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Counting forwards and backwards within 20 and 50</a:t>
            </a:r>
          </a:p>
          <a:p>
            <a:r>
              <a:rPr lang="en-US" sz="800" dirty="0">
                <a:latin typeface="+mj-lt"/>
              </a:rPr>
              <a:t>Tens and ones within 20 and 50</a:t>
            </a:r>
          </a:p>
          <a:p>
            <a:r>
              <a:rPr lang="en-US" sz="800" dirty="0">
                <a:latin typeface="+mj-lt"/>
              </a:rPr>
              <a:t>Compare numbers within 50</a:t>
            </a:r>
          </a:p>
          <a:p>
            <a:r>
              <a:rPr lang="en-US" sz="800" dirty="0">
                <a:latin typeface="+mj-lt"/>
              </a:rPr>
              <a:t>Count objects to 100</a:t>
            </a:r>
          </a:p>
          <a:p>
            <a:r>
              <a:rPr lang="en-US" sz="800" dirty="0">
                <a:latin typeface="+mj-lt"/>
              </a:rPr>
              <a:t>Read, represent and write numbers to 100 in numerals and words</a:t>
            </a:r>
          </a:p>
          <a:p>
            <a:r>
              <a:rPr lang="en-US" sz="800" dirty="0">
                <a:latin typeface="+mj-lt"/>
              </a:rPr>
              <a:t>Using a part whole model </a:t>
            </a:r>
          </a:p>
          <a:p>
            <a:r>
              <a:rPr lang="en-US" sz="800" dirty="0">
                <a:latin typeface="+mj-lt"/>
              </a:rPr>
              <a:t>Compare numbers and objects </a:t>
            </a:r>
          </a:p>
          <a:p>
            <a:r>
              <a:rPr lang="en-US" sz="800" dirty="0">
                <a:latin typeface="+mj-lt"/>
              </a:rPr>
              <a:t>Count in 2s, 3s, 5s, 10s</a:t>
            </a:r>
          </a:p>
          <a:p>
            <a:r>
              <a:rPr lang="en-US" sz="800" dirty="0">
                <a:latin typeface="+mj-lt"/>
              </a:rPr>
              <a:t>Fact families within 20</a:t>
            </a:r>
          </a:p>
          <a:p>
            <a:r>
              <a:rPr lang="en-US" sz="800" dirty="0">
                <a:latin typeface="+mj-lt"/>
              </a:rPr>
              <a:t>Bonds in 10s to 100</a:t>
            </a:r>
          </a:p>
          <a:p>
            <a:r>
              <a:rPr lang="en-US" sz="800" dirty="0">
                <a:latin typeface="+mj-lt"/>
              </a:rPr>
              <a:t>Adding and subtracting  by crossing 10</a:t>
            </a:r>
          </a:p>
          <a:p>
            <a:endParaRPr lang="en-US" sz="8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8EC6F-7C86-B643-95D2-33EC9A922846}"/>
              </a:ext>
            </a:extLst>
          </p:cNvPr>
          <p:cNvSpPr/>
          <p:nvPr/>
        </p:nvSpPr>
        <p:spPr>
          <a:xfrm>
            <a:off x="345155" y="4211122"/>
            <a:ext cx="2878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231" rtl="0">
              <a:spcBef>
                <a:spcPts val="0"/>
              </a:spcBef>
              <a:spcAft>
                <a:spcPts val="0"/>
              </a:spcAft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Music Technology 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endParaRPr lang="en-GB" sz="800" b="0" dirty="0">
              <a:effectLst/>
            </a:endParaRPr>
          </a:p>
          <a:p>
            <a:pPr marL="66739" marR="348679" indent="-99200" rtl="0">
              <a:spcBef>
                <a:spcPts val="38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Learn the meaning of the term genre and the key  characteristics of 4 different genres - Blues/Rock,  EDM, </a:t>
            </a:r>
            <a:r>
              <a:rPr lang="en-GB" sz="7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Hiphop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and World Music </a:t>
            </a:r>
            <a:endParaRPr lang="en-GB" sz="700" b="0" dirty="0">
              <a:effectLst/>
            </a:endParaRPr>
          </a:p>
          <a:p>
            <a:pPr marL="66739" marR="183972" indent="-99200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Use </a:t>
            </a:r>
            <a:r>
              <a:rPr lang="en-GB" sz="700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garageband</a:t>
            </a: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to create a piece of music in each  genre with particular focus on instrumentation and  making sure that the key characteristics of the genre  are clear </a:t>
            </a:r>
            <a:endParaRPr lang="en-GB" sz="700" b="0" dirty="0">
              <a:effectLst/>
            </a:endParaRPr>
          </a:p>
          <a:p>
            <a:pPr marL="66739" marR="54559" indent="-95771" rtl="0">
              <a:spcBef>
                <a:spcPts val="33"/>
              </a:spcBef>
              <a:spcAft>
                <a:spcPts val="0"/>
              </a:spcAft>
            </a:pPr>
            <a:r>
              <a:rPr lang="en-GB" sz="7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• Further develop understanding of the filters, using the  genre button as well as the instrument button to locate  the correct files</a:t>
            </a:r>
            <a:endParaRPr lang="en-GB" sz="700" b="0" dirty="0">
              <a:effectLst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6924EA-DCF6-5548-ADEC-6AD9EC7DC38D}"/>
              </a:ext>
            </a:extLst>
          </p:cNvPr>
          <p:cNvSpPr txBox="1"/>
          <p:nvPr/>
        </p:nvSpPr>
        <p:spPr>
          <a:xfrm>
            <a:off x="6391715" y="3952442"/>
            <a:ext cx="296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>
                <a:latin typeface="+mj-lt"/>
              </a:rPr>
              <a:t>PSHE: Physical Health and Wellbeing – what keeps me healthy?</a:t>
            </a:r>
            <a:endParaRPr lang="en-US" sz="1000" u="sng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9CF15-7D6A-C843-8F27-7990775FFFB8}"/>
              </a:ext>
            </a:extLst>
          </p:cNvPr>
          <p:cNvSpPr/>
          <p:nvPr/>
        </p:nvSpPr>
        <p:spPr>
          <a:xfrm>
            <a:off x="6375329" y="4261777"/>
            <a:ext cx="28753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+mj-lt"/>
              </a:rPr>
              <a:t>Know what a healthy diet looks like </a:t>
            </a:r>
          </a:p>
          <a:p>
            <a:r>
              <a:rPr lang="en-GB" sz="700" dirty="0">
                <a:latin typeface="+mj-lt"/>
              </a:rPr>
              <a:t>Identify who helps them make choices about the food they eat </a:t>
            </a:r>
          </a:p>
          <a:p>
            <a:r>
              <a:rPr lang="en-GB" sz="700" dirty="0">
                <a:latin typeface="+mj-lt"/>
              </a:rPr>
              <a:t>Know the benefits of a healthy diet (including oral health) </a:t>
            </a:r>
          </a:p>
          <a:p>
            <a:r>
              <a:rPr lang="en-GB" sz="700" dirty="0">
                <a:latin typeface="+mj-lt"/>
              </a:rPr>
              <a:t>Describe some ways of being physically active throughout the day</a:t>
            </a:r>
          </a:p>
          <a:p>
            <a:r>
              <a:rPr lang="en-GB" sz="700" dirty="0">
                <a:latin typeface="+mj-lt"/>
              </a:rPr>
              <a:t>Explain why it is important to rest and get enough sleep, as well as be active </a:t>
            </a:r>
          </a:p>
          <a:p>
            <a:r>
              <a:rPr lang="en-GB" sz="700" dirty="0">
                <a:latin typeface="+mj-lt"/>
              </a:rPr>
              <a:t>Understand that an hour a day of physical activity is important for good health </a:t>
            </a:r>
          </a:p>
          <a:p>
            <a:r>
              <a:rPr lang="en-GB" sz="700" dirty="0">
                <a:latin typeface="+mj-lt"/>
              </a:rPr>
              <a:t>Know about the roles of people who help them to stay healthy </a:t>
            </a:r>
          </a:p>
          <a:p>
            <a:r>
              <a:rPr lang="en-GB" sz="700" dirty="0">
                <a:latin typeface="+mj-lt"/>
              </a:rPr>
              <a:t>Describe everyday routines to help take care of their bodies, including oral health </a:t>
            </a:r>
          </a:p>
          <a:p>
            <a:r>
              <a:rPr lang="en-GB" sz="700" dirty="0">
                <a:latin typeface="+mj-lt"/>
              </a:rPr>
              <a:t>Understand how basic hygiene routines can stop the spread of disease 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830F2-CB3C-C247-98BC-9FFBAA43B8A7}"/>
              </a:ext>
            </a:extLst>
          </p:cNvPr>
          <p:cNvSpPr/>
          <p:nvPr/>
        </p:nvSpPr>
        <p:spPr>
          <a:xfrm>
            <a:off x="3362948" y="5449802"/>
            <a:ext cx="28735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+mj-lt"/>
              </a:rPr>
              <a:t>Develop locational and place knowledge about their locality, and the UK as a whole</a:t>
            </a:r>
          </a:p>
          <a:p>
            <a:r>
              <a:rPr lang="en-GB" sz="700" dirty="0">
                <a:latin typeface="+mj-lt"/>
              </a:rPr>
              <a:t>Understand basic subject-specific vocabulary relating to physical geography </a:t>
            </a:r>
          </a:p>
          <a:p>
            <a:r>
              <a:rPr lang="en-GB" sz="700" dirty="0">
                <a:latin typeface="+mj-lt"/>
              </a:rPr>
              <a:t>Begin to use geographical skills, including first-hand observation, to enhance their locational awareness</a:t>
            </a:r>
          </a:p>
          <a:p>
            <a:r>
              <a:rPr lang="en-GB" sz="700" dirty="0">
                <a:latin typeface="+mj-lt"/>
              </a:rPr>
              <a:t>Identify seasonal and daily weather patterns in the UK</a:t>
            </a:r>
          </a:p>
          <a:p>
            <a:r>
              <a:rPr lang="en-GB" sz="700" dirty="0">
                <a:latin typeface="+mj-lt"/>
              </a:rPr>
              <a:t>Use simple fieldwork and observational skills in their school, its grounds and surroundings </a:t>
            </a:r>
          </a:p>
          <a:p>
            <a:r>
              <a:rPr lang="en-GB" sz="700" dirty="0">
                <a:latin typeface="+mj-lt"/>
              </a:rPr>
              <a:t>Use and construct basic symbols in a key</a:t>
            </a:r>
            <a:endParaRPr lang="en-US" sz="7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D8C9D0-5D72-464D-8203-E9A73B931497}"/>
              </a:ext>
            </a:extLst>
          </p:cNvPr>
          <p:cNvSpPr/>
          <p:nvPr/>
        </p:nvSpPr>
        <p:spPr>
          <a:xfrm>
            <a:off x="4473413" y="806630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N/A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10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725</Words>
  <Application>Microsoft Macintosh PowerPoint</Application>
  <PresentationFormat>A4 Paper (210x297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wilding</dc:creator>
  <cp:lastModifiedBy>Microsoft Office User</cp:lastModifiedBy>
  <cp:revision>43</cp:revision>
  <dcterms:created xsi:type="dcterms:W3CDTF">2021-10-05T07:36:19Z</dcterms:created>
  <dcterms:modified xsi:type="dcterms:W3CDTF">2023-09-20T14:34:12Z</dcterms:modified>
</cp:coreProperties>
</file>