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D3AD-73D4-9534-E1C7-3BDB080F60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F0372A-B1F2-EB24-A593-DDB3EB791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50ACB1-9AB9-5BC3-3239-36FFD35FCEED}"/>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5" name="Footer Placeholder 4">
            <a:extLst>
              <a:ext uri="{FF2B5EF4-FFF2-40B4-BE49-F238E27FC236}">
                <a16:creationId xmlns:a16="http://schemas.microsoft.com/office/drawing/2014/main" id="{419E7667-02BB-96AF-0D15-EE64F2710E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BE11B8-6065-6698-DDF4-915B03EE6980}"/>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34364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C6CE-A03C-3CCA-AA36-2ECA48E5AAF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95F4D1D-F6D9-51F3-4870-CB7AAC3B81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C15B7C-0C8E-1C99-B980-187B9B9D7F30}"/>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5" name="Footer Placeholder 4">
            <a:extLst>
              <a:ext uri="{FF2B5EF4-FFF2-40B4-BE49-F238E27FC236}">
                <a16:creationId xmlns:a16="http://schemas.microsoft.com/office/drawing/2014/main" id="{C40F51BA-1A9C-5D5C-3222-905928D01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E653A-45A3-5AC3-11A5-8F17A00B9723}"/>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310484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0BDC8-C479-3881-18B0-6704765EBE7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5AE856-7F4D-1185-C807-035919E203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EF1B99F-B13D-1D2D-B8C0-924DEB6C60F7}"/>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5" name="Footer Placeholder 4">
            <a:extLst>
              <a:ext uri="{FF2B5EF4-FFF2-40B4-BE49-F238E27FC236}">
                <a16:creationId xmlns:a16="http://schemas.microsoft.com/office/drawing/2014/main" id="{B529CB88-B232-0986-F8AB-A82B40EBFA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F073F-0563-F6A0-ED2F-B334D5A33AA0}"/>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42257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D2BE-AADF-0A9A-F0B3-72BB15EA80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300F5C5-7A22-67D7-16F3-A8DCD36480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C21CBB-FC8D-61CF-BFDE-E13DD1128B02}"/>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5" name="Footer Placeholder 4">
            <a:extLst>
              <a:ext uri="{FF2B5EF4-FFF2-40B4-BE49-F238E27FC236}">
                <a16:creationId xmlns:a16="http://schemas.microsoft.com/office/drawing/2014/main" id="{47854F5E-09DB-3DEF-3AB4-36FF8D6D25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46C823-9166-167A-218F-A5B31CA99A49}"/>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17570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84DE-F4FD-D0B0-2EB2-0BA88C62EB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D4DA211-966C-1DC4-E33F-00C9190FBE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AB3016-D629-AF55-1120-F3DF879309EE}"/>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5" name="Footer Placeholder 4">
            <a:extLst>
              <a:ext uri="{FF2B5EF4-FFF2-40B4-BE49-F238E27FC236}">
                <a16:creationId xmlns:a16="http://schemas.microsoft.com/office/drawing/2014/main" id="{70FB0E81-5388-AFE5-F6F9-460543FF18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FA84B5-33A4-888F-9879-EEE804A7EB94}"/>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315081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A9C6-2E48-9B27-0F54-CA3E5029827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F6173E-4E53-6B1E-CB4D-0F5A946480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C01B9DA-5A73-B39E-84FB-28CE99A942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A25FEDB-A4A7-36DE-6A55-45194B7048FB}"/>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6" name="Footer Placeholder 5">
            <a:extLst>
              <a:ext uri="{FF2B5EF4-FFF2-40B4-BE49-F238E27FC236}">
                <a16:creationId xmlns:a16="http://schemas.microsoft.com/office/drawing/2014/main" id="{50750889-27B1-BBE1-A4E3-614B0C0269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3894E3-7FFA-6B48-7BB6-8C596F8AE557}"/>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117279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BECB-F7C1-CFFF-86AC-7D89003857C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9042BFC-E572-AB08-48D4-E05E69F8BB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E7B1DA1-CD52-0840-31CC-EE9EA44E0A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2A52B16-EC65-B388-9F28-D4BFF916E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21E73C-F5A8-4BD4-4FEB-B1A1053D9A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B7DAED6-2AB1-3711-8D84-4FFC309E58DC}"/>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8" name="Footer Placeholder 7">
            <a:extLst>
              <a:ext uri="{FF2B5EF4-FFF2-40B4-BE49-F238E27FC236}">
                <a16:creationId xmlns:a16="http://schemas.microsoft.com/office/drawing/2014/main" id="{A3417709-AA07-0EDF-7EC6-D42F45CD0E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3C108E-AC3D-AB44-1B59-34C78387FBD2}"/>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139043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729A-4F8A-6CE2-F1AF-A9C005DFC51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77CCE22-3AAA-DD23-6017-E04AEAF18DED}"/>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4" name="Footer Placeholder 3">
            <a:extLst>
              <a:ext uri="{FF2B5EF4-FFF2-40B4-BE49-F238E27FC236}">
                <a16:creationId xmlns:a16="http://schemas.microsoft.com/office/drawing/2014/main" id="{9E0F5248-C1AF-3FCA-0012-4F1C5AF010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F59E35-292A-B153-B203-0045813123E0}"/>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223024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7D9D0-7567-217D-ACB9-EE1B3688DFB0}"/>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3" name="Footer Placeholder 2">
            <a:extLst>
              <a:ext uri="{FF2B5EF4-FFF2-40B4-BE49-F238E27FC236}">
                <a16:creationId xmlns:a16="http://schemas.microsoft.com/office/drawing/2014/main" id="{C6E4FF69-9BF9-6D5D-A2E9-62B5220FDD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A86A1-C05A-82FA-FD8A-EBF8A91B445D}"/>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322775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22CA-3496-AEAF-0F15-32A6C02932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E27A1BC-FD66-57C2-8E6F-B6EDE04BB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2612B3F-FFF1-1CA4-0851-857A32566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893CDE-E496-D1F6-DBD8-2BAEBE888056}"/>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6" name="Footer Placeholder 5">
            <a:extLst>
              <a:ext uri="{FF2B5EF4-FFF2-40B4-BE49-F238E27FC236}">
                <a16:creationId xmlns:a16="http://schemas.microsoft.com/office/drawing/2014/main" id="{6D51DA9D-4E21-747E-AA8A-F7A8E41AC2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A55DD1-2AB9-5FA6-CDBB-D79D0C769554}"/>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70315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67D6-3752-AEEE-1E7D-EFA9A7CC0E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725FC-F2FB-D676-44FE-7DD0447283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505442-A039-F8C0-C04E-5BBC238D4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3D91FD-6FD5-83C3-A714-399DF8705188}"/>
              </a:ext>
            </a:extLst>
          </p:cNvPr>
          <p:cNvSpPr>
            <a:spLocks noGrp="1"/>
          </p:cNvSpPr>
          <p:nvPr>
            <p:ph type="dt" sz="half" idx="10"/>
          </p:nvPr>
        </p:nvSpPr>
        <p:spPr/>
        <p:txBody>
          <a:bodyPr/>
          <a:lstStyle/>
          <a:p>
            <a:fld id="{D62369D9-087C-4474-A97C-F004BEBDE935}" type="datetimeFigureOut">
              <a:rPr lang="en-GB" smtClean="0"/>
              <a:t>30/09/2025</a:t>
            </a:fld>
            <a:endParaRPr lang="en-GB"/>
          </a:p>
        </p:txBody>
      </p:sp>
      <p:sp>
        <p:nvSpPr>
          <p:cNvPr id="6" name="Footer Placeholder 5">
            <a:extLst>
              <a:ext uri="{FF2B5EF4-FFF2-40B4-BE49-F238E27FC236}">
                <a16:creationId xmlns:a16="http://schemas.microsoft.com/office/drawing/2014/main" id="{9061A157-3755-C915-52DF-AE7CDDAB5C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515F47-98B5-CE51-DE9B-C439DB4D4937}"/>
              </a:ext>
            </a:extLst>
          </p:cNvPr>
          <p:cNvSpPr>
            <a:spLocks noGrp="1"/>
          </p:cNvSpPr>
          <p:nvPr>
            <p:ph type="sldNum" sz="quarter" idx="12"/>
          </p:nvPr>
        </p:nvSpPr>
        <p:spPr/>
        <p:txBody>
          <a:bodyPr/>
          <a:lstStyle/>
          <a:p>
            <a:fld id="{13515AF3-98BF-49BB-A654-3D9D5F5D5178}" type="slidenum">
              <a:rPr lang="en-GB" smtClean="0"/>
              <a:t>‹#›</a:t>
            </a:fld>
            <a:endParaRPr lang="en-GB"/>
          </a:p>
        </p:txBody>
      </p:sp>
    </p:spTree>
    <p:extLst>
      <p:ext uri="{BB962C8B-B14F-4D97-AF65-F5344CB8AC3E}">
        <p14:creationId xmlns:p14="http://schemas.microsoft.com/office/powerpoint/2010/main" val="392244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28E02-38FB-A106-4994-D88CFA4A07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A18443-40C9-49DE-2691-4C01BCBDC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F6C335-9B10-D4B9-0185-7C6E2EE56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2369D9-087C-4474-A97C-F004BEBDE935}" type="datetimeFigureOut">
              <a:rPr lang="en-GB" smtClean="0"/>
              <a:t>30/09/2025</a:t>
            </a:fld>
            <a:endParaRPr lang="en-GB"/>
          </a:p>
        </p:txBody>
      </p:sp>
      <p:sp>
        <p:nvSpPr>
          <p:cNvPr id="5" name="Footer Placeholder 4">
            <a:extLst>
              <a:ext uri="{FF2B5EF4-FFF2-40B4-BE49-F238E27FC236}">
                <a16:creationId xmlns:a16="http://schemas.microsoft.com/office/drawing/2014/main" id="{2CD1153E-5F08-6610-919F-C26C7CA0D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D99C84-14A9-3529-1528-A4FF6A959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515AF3-98BF-49BB-A654-3D9D5F5D5178}" type="slidenum">
              <a:rPr lang="en-GB" smtClean="0"/>
              <a:t>‹#›</a:t>
            </a:fld>
            <a:endParaRPr lang="en-GB"/>
          </a:p>
        </p:txBody>
      </p:sp>
    </p:spTree>
    <p:extLst>
      <p:ext uri="{BB962C8B-B14F-4D97-AF65-F5344CB8AC3E}">
        <p14:creationId xmlns:p14="http://schemas.microsoft.com/office/powerpoint/2010/main" val="2920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209692" cy="523220"/>
          </a:xfrm>
          <a:prstGeom prst="rect">
            <a:avLst/>
          </a:prstGeom>
          <a:solidFill>
            <a:srgbClr val="7030A0"/>
          </a:solidFill>
        </p:spPr>
        <p:txBody>
          <a:bodyPr wrap="square" rtlCol="0">
            <a:spAutoFit/>
          </a:bodyPr>
          <a:lstStyle/>
          <a:p>
            <a:r>
              <a:rPr lang="en-GB" sz="1400" dirty="0">
                <a:solidFill>
                  <a:schemeClr val="bg1">
                    <a:lumMod val="85000"/>
                  </a:schemeClr>
                </a:solidFill>
                <a:latin typeface="Sassoon Infant Std" panose="020B0503020103030203" pitchFamily="34" charset="0"/>
              </a:rPr>
              <a:t>Windmill and Low Road Primary School</a:t>
            </a:r>
          </a:p>
          <a:p>
            <a:r>
              <a:rPr lang="en-GB" sz="1400" dirty="0">
                <a:solidFill>
                  <a:schemeClr val="bg1">
                    <a:lumMod val="85000"/>
                  </a:schemeClr>
                </a:solidFill>
                <a:latin typeface="Sassoon Infant Std" panose="020B0503020103030203" pitchFamily="34" charset="0"/>
              </a:rPr>
              <a:t>EYFS - Reception Spring 1  Overview                                                       Houses and Homes </a:t>
            </a:r>
          </a:p>
        </p:txBody>
      </p:sp>
      <p:sp>
        <p:nvSpPr>
          <p:cNvPr id="6" name="TextBox 5"/>
          <p:cNvSpPr txBox="1"/>
          <p:nvPr/>
        </p:nvSpPr>
        <p:spPr>
          <a:xfrm>
            <a:off x="7989276" y="2302784"/>
            <a:ext cx="3955074" cy="161582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Maths </a:t>
            </a:r>
          </a:p>
          <a:p>
            <a:pPr marL="171450" lvl="0" indent="-165100">
              <a:buClr>
                <a:schemeClr val="dk1"/>
              </a:buClr>
              <a:buSzPts val="1000"/>
              <a:buFont typeface="Arial"/>
              <a:buChar char="•"/>
            </a:pPr>
            <a:r>
              <a:rPr lang="en-US" sz="1100" dirty="0">
                <a:solidFill>
                  <a:schemeClr val="dk1"/>
                </a:solidFill>
                <a:latin typeface="Sassoon Infant Std" panose="020B0503020103030203" pitchFamily="34" charset="0"/>
              </a:rPr>
              <a:t>Introducing zero</a:t>
            </a:r>
            <a:endParaRPr lang="en-US" sz="1100" dirty="0">
              <a:latin typeface="Sassoon Infant Std" panose="020B0503020103030203" pitchFamily="34" charset="0"/>
            </a:endParaRPr>
          </a:p>
          <a:p>
            <a:pPr marL="171450" lvl="0" indent="-165100">
              <a:buClr>
                <a:schemeClr val="dk1"/>
              </a:buClr>
              <a:buSzPts val="1000"/>
              <a:buFont typeface="Arial"/>
              <a:buChar char="•"/>
            </a:pPr>
            <a:r>
              <a:rPr lang="en-US" sz="1100" dirty="0">
                <a:solidFill>
                  <a:schemeClr val="dk1"/>
                </a:solidFill>
                <a:latin typeface="Sassoon Infant Std" panose="020B0503020103030203" pitchFamily="34" charset="0"/>
              </a:rPr>
              <a:t>Comparison &amp; composition of numbers to 5</a:t>
            </a:r>
          </a:p>
          <a:p>
            <a:pPr marL="171450" lvl="0" indent="-165100">
              <a:buClr>
                <a:schemeClr val="dk1"/>
              </a:buClr>
              <a:buSzPts val="1000"/>
              <a:buFont typeface="Arial"/>
              <a:buChar char="•"/>
            </a:pPr>
            <a:r>
              <a:rPr lang="en-US" sz="1100" dirty="0">
                <a:solidFill>
                  <a:schemeClr val="dk1"/>
                </a:solidFill>
                <a:latin typeface="Sassoon Infant Std" panose="020B0503020103030203" pitchFamily="34" charset="0"/>
              </a:rPr>
              <a:t>Representing, comparing, composition, formation of 6,7,8 </a:t>
            </a:r>
            <a:endParaRPr lang="en-US" sz="1100" dirty="0">
              <a:latin typeface="Sassoon Infant Std" panose="020B0503020103030203" pitchFamily="34" charset="0"/>
            </a:endParaRPr>
          </a:p>
          <a:p>
            <a:pPr marL="171450" lvl="0" indent="-165100">
              <a:buClr>
                <a:schemeClr val="dk1"/>
              </a:buClr>
              <a:buSzPts val="1000"/>
              <a:buFont typeface="Arial"/>
              <a:buChar char="•"/>
            </a:pPr>
            <a:r>
              <a:rPr lang="en-US" sz="1100" dirty="0">
                <a:solidFill>
                  <a:schemeClr val="dk1"/>
                </a:solidFill>
                <a:latin typeface="Sassoon Infant Std" panose="020B0503020103030203" pitchFamily="34" charset="0"/>
              </a:rPr>
              <a:t>One more, one less</a:t>
            </a:r>
            <a:endParaRPr lang="en-US" sz="1100" dirty="0">
              <a:latin typeface="Sassoon Infant Std" panose="020B0503020103030203" pitchFamily="34" charset="0"/>
            </a:endParaRPr>
          </a:p>
          <a:p>
            <a:pPr marL="171450" lvl="0" indent="-165100">
              <a:buClr>
                <a:schemeClr val="dk1"/>
              </a:buClr>
              <a:buSzPts val="1000"/>
              <a:buFont typeface="Arial"/>
              <a:buChar char="•"/>
            </a:pPr>
            <a:r>
              <a:rPr lang="en-US" sz="1100" dirty="0">
                <a:latin typeface="Sassoon Infant Std" panose="020B0503020103030203" pitchFamily="34" charset="0"/>
              </a:rPr>
              <a:t>Combining</a:t>
            </a:r>
            <a:r>
              <a:rPr lang="en-US" sz="1100" dirty="0">
                <a:solidFill>
                  <a:schemeClr val="dk1"/>
                </a:solidFill>
                <a:latin typeface="Sassoon Infant Std" panose="020B0503020103030203" pitchFamily="34" charset="0"/>
              </a:rPr>
              <a:t> two groups (adding)</a:t>
            </a:r>
          </a:p>
          <a:p>
            <a:pPr marL="171450" lvl="0" indent="-165100">
              <a:buClr>
                <a:schemeClr val="dk1"/>
              </a:buClr>
              <a:buSzPts val="1000"/>
              <a:buFont typeface="Arial"/>
              <a:buChar char="•"/>
            </a:pPr>
            <a:r>
              <a:rPr lang="en-US" sz="1100" dirty="0">
                <a:solidFill>
                  <a:schemeClr val="dk1"/>
                </a:solidFill>
                <a:latin typeface="Sassoon Infant Std" panose="020B0503020103030203" pitchFamily="34" charset="0"/>
              </a:rPr>
              <a:t>3D shapes</a:t>
            </a:r>
          </a:p>
          <a:p>
            <a:pPr marL="171450" lvl="0" indent="-165100">
              <a:buClr>
                <a:schemeClr val="dk1"/>
              </a:buClr>
              <a:buSzPts val="1000"/>
              <a:buFont typeface="Arial"/>
              <a:buChar char="•"/>
            </a:pPr>
            <a:r>
              <a:rPr lang="en-US" sz="1100" dirty="0">
                <a:solidFill>
                  <a:schemeClr val="dk1"/>
                </a:solidFill>
                <a:latin typeface="Sassoon Infant Std" panose="020B0503020103030203" pitchFamily="34" charset="0"/>
              </a:rPr>
              <a:t>Comparing Mass, capacity, length, height</a:t>
            </a:r>
          </a:p>
          <a:p>
            <a:pPr marL="171450" lvl="0" indent="-165100">
              <a:buClr>
                <a:schemeClr val="dk1"/>
              </a:buClr>
              <a:buSzPts val="1000"/>
              <a:buFont typeface="Arial"/>
              <a:buChar char="•"/>
            </a:pPr>
            <a:r>
              <a:rPr lang="en-US" sz="1100" dirty="0">
                <a:solidFill>
                  <a:schemeClr val="dk1"/>
                </a:solidFill>
                <a:latin typeface="Sassoon Infant Std" panose="020B0503020103030203" pitchFamily="34" charset="0"/>
              </a:rPr>
              <a:t>Time</a:t>
            </a:r>
          </a:p>
        </p:txBody>
      </p:sp>
      <p:sp>
        <p:nvSpPr>
          <p:cNvPr id="7" name="TextBox 6"/>
          <p:cNvSpPr txBox="1"/>
          <p:nvPr/>
        </p:nvSpPr>
        <p:spPr>
          <a:xfrm>
            <a:off x="7989276" y="1467544"/>
            <a:ext cx="3955074"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Phonics – Little Wandle - Phase 3 </a:t>
            </a:r>
          </a:p>
          <a:p>
            <a:pPr algn="ctr"/>
            <a:r>
              <a:rPr lang="en-GB" sz="1100" dirty="0" err="1">
                <a:latin typeface="Sassoon Infant Std" panose="020B0503020103030203" pitchFamily="34" charset="0"/>
              </a:rPr>
              <a:t>ai</a:t>
            </a:r>
            <a:r>
              <a:rPr lang="en-GB" sz="1100" dirty="0">
                <a:latin typeface="Sassoon Infant Std" panose="020B0503020103030203" pitchFamily="34" charset="0"/>
              </a:rPr>
              <a:t> </a:t>
            </a:r>
            <a:r>
              <a:rPr lang="en-GB" sz="1100" dirty="0" err="1">
                <a:latin typeface="Sassoon Infant Std" panose="020B0503020103030203" pitchFamily="34" charset="0"/>
              </a:rPr>
              <a:t>ee</a:t>
            </a:r>
            <a:r>
              <a:rPr lang="en-GB" sz="1100" dirty="0">
                <a:latin typeface="Sassoon Infant Std" panose="020B0503020103030203" pitchFamily="34" charset="0"/>
              </a:rPr>
              <a:t> </a:t>
            </a:r>
            <a:r>
              <a:rPr lang="en-GB" sz="1100" dirty="0" err="1">
                <a:latin typeface="Sassoon Infant Std" panose="020B0503020103030203" pitchFamily="34" charset="0"/>
              </a:rPr>
              <a:t>igh</a:t>
            </a:r>
            <a:r>
              <a:rPr lang="en-GB" sz="1100" dirty="0">
                <a:latin typeface="Sassoon Infant Std" panose="020B0503020103030203" pitchFamily="34" charset="0"/>
              </a:rPr>
              <a:t> oa </a:t>
            </a:r>
            <a:r>
              <a:rPr lang="en-GB" sz="1100" dirty="0" err="1">
                <a:latin typeface="Sassoon Infant Std" panose="020B0503020103030203" pitchFamily="34" charset="0"/>
              </a:rPr>
              <a:t>oo</a:t>
            </a:r>
            <a:r>
              <a:rPr lang="en-GB" sz="1100" dirty="0">
                <a:latin typeface="Sassoon Infant Std" panose="020B0503020103030203" pitchFamily="34" charset="0"/>
              </a:rPr>
              <a:t> </a:t>
            </a:r>
            <a:r>
              <a:rPr lang="en-GB" sz="1100" dirty="0" err="1">
                <a:latin typeface="Sassoon Infant Std" panose="020B0503020103030203" pitchFamily="34" charset="0"/>
              </a:rPr>
              <a:t>oo</a:t>
            </a:r>
            <a:r>
              <a:rPr lang="en-GB" sz="1100" dirty="0">
                <a:latin typeface="Sassoon Infant Std" panose="020B0503020103030203" pitchFamily="34" charset="0"/>
              </a:rPr>
              <a:t> </a:t>
            </a:r>
            <a:r>
              <a:rPr lang="en-GB" sz="1100" dirty="0" err="1">
                <a:latin typeface="Sassoon Infant Std" panose="020B0503020103030203" pitchFamily="34" charset="0"/>
              </a:rPr>
              <a:t>ar</a:t>
            </a:r>
            <a:r>
              <a:rPr lang="en-GB" sz="1100" dirty="0">
                <a:latin typeface="Sassoon Infant Std" panose="020B0503020103030203" pitchFamily="34" charset="0"/>
              </a:rPr>
              <a:t> or </a:t>
            </a:r>
            <a:r>
              <a:rPr lang="en-GB" sz="1100" dirty="0" err="1">
                <a:latin typeface="Sassoon Infant Std" panose="020B0503020103030203" pitchFamily="34" charset="0"/>
              </a:rPr>
              <a:t>ur</a:t>
            </a:r>
            <a:r>
              <a:rPr lang="en-GB" sz="1100" dirty="0">
                <a:latin typeface="Sassoon Infant Std" panose="020B0503020103030203" pitchFamily="34" charset="0"/>
              </a:rPr>
              <a:t> ow oi ear air </a:t>
            </a:r>
            <a:r>
              <a:rPr lang="en-GB" sz="1100" dirty="0" err="1">
                <a:latin typeface="Sassoon Infant Std" panose="020B0503020103030203" pitchFamily="34" charset="0"/>
              </a:rPr>
              <a:t>er</a:t>
            </a:r>
            <a:r>
              <a:rPr lang="en-GB" sz="1100" dirty="0">
                <a:latin typeface="Sassoon Infant Std" panose="020B0503020103030203" pitchFamily="34" charset="0"/>
              </a:rPr>
              <a:t> </a:t>
            </a:r>
            <a:endParaRPr lang="en-US" sz="1100" dirty="0">
              <a:latin typeface="Sassoon Infant Std" panose="020B0503020103030203" pitchFamily="34" charset="0"/>
            </a:endParaRPr>
          </a:p>
          <a:p>
            <a:pPr algn="ctr"/>
            <a:r>
              <a:rPr lang="en-US" sz="1100" b="1" dirty="0">
                <a:latin typeface="Sassoon Infant Std" panose="020B0503020103030203" pitchFamily="34" charset="0"/>
              </a:rPr>
              <a:t>Tricky Words</a:t>
            </a:r>
          </a:p>
          <a:p>
            <a:pPr algn="ctr"/>
            <a:r>
              <a:rPr lang="en-US" sz="1100" dirty="0">
                <a:latin typeface="Sassoon Infant Std" panose="020B0503020103030203" pitchFamily="34" charset="0"/>
              </a:rPr>
              <a:t> </a:t>
            </a:r>
            <a:r>
              <a:rPr lang="en-GB" sz="1100" dirty="0">
                <a:latin typeface="Sassoon Infant Std" panose="020B0503020103030203" pitchFamily="34" charset="0"/>
              </a:rPr>
              <a:t>was you they my by all are sure pure</a:t>
            </a:r>
          </a:p>
        </p:txBody>
      </p:sp>
      <p:sp>
        <p:nvSpPr>
          <p:cNvPr id="10" name="TextBox 9"/>
          <p:cNvSpPr txBox="1"/>
          <p:nvPr/>
        </p:nvSpPr>
        <p:spPr>
          <a:xfrm>
            <a:off x="212327" y="2541778"/>
            <a:ext cx="4500891" cy="246221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Physical Development</a:t>
            </a:r>
          </a:p>
          <a:p>
            <a:r>
              <a:rPr lang="en-GB" sz="1100" dirty="0">
                <a:latin typeface="Sassoon Infant Std" panose="020B0503020103030203" pitchFamily="34" charset="0"/>
              </a:rPr>
              <a:t>This half term we will be learning to co-ordinate our body movements by participating in Squiggle Me into a Writer sessions, Drawing Club, using a knife and fork at lunchtime as well as taking part in weekly PE sessions.  </a:t>
            </a:r>
          </a:p>
          <a:p>
            <a:r>
              <a:rPr lang="en-GB" sz="1100" b="1" dirty="0">
                <a:latin typeface="Sassoon Infant Std" panose="020B0503020103030203" pitchFamily="34" charset="0"/>
              </a:rPr>
              <a:t>In PE we will be learning to:</a:t>
            </a:r>
          </a:p>
          <a:p>
            <a:pPr marL="171450" indent="-171450">
              <a:buFont typeface="Arial" panose="020B0604020202020204" pitchFamily="34" charset="0"/>
              <a:buChar char="•"/>
            </a:pPr>
            <a:r>
              <a:rPr lang="en-US" sz="1100" dirty="0">
                <a:latin typeface="Sassoon Infant Std" panose="020B0503020103030203" pitchFamily="34" charset="0"/>
              </a:rPr>
              <a:t>Confidently try new challenges.</a:t>
            </a:r>
          </a:p>
          <a:p>
            <a:pPr marL="171450" indent="-171450">
              <a:buFont typeface="Arial" panose="020B0604020202020204" pitchFamily="34" charset="0"/>
              <a:buChar char="•"/>
            </a:pPr>
            <a:r>
              <a:rPr lang="en-US" sz="1100" dirty="0">
                <a:latin typeface="Sassoon Infant Std" panose="020B0503020103030203" pitchFamily="34" charset="0"/>
              </a:rPr>
              <a:t>Combine movements, selecting actions in response to the task and apparatus.</a:t>
            </a:r>
          </a:p>
          <a:p>
            <a:pPr marL="171450" indent="-171450">
              <a:buFont typeface="Arial" panose="020B0604020202020204" pitchFamily="34" charset="0"/>
              <a:buChar char="•"/>
            </a:pPr>
            <a:r>
              <a:rPr lang="en-US" sz="1100" dirty="0">
                <a:latin typeface="Sassoon Infant Std" panose="020B0503020103030203" pitchFamily="34" charset="0"/>
              </a:rPr>
              <a:t>Confidently and safely use a range of large and small apparatus.</a:t>
            </a:r>
          </a:p>
          <a:p>
            <a:pPr marL="171450" indent="-171450">
              <a:buFont typeface="Arial" panose="020B0604020202020204" pitchFamily="34" charset="0"/>
              <a:buChar char="•"/>
            </a:pPr>
            <a:r>
              <a:rPr lang="en-US" sz="1100" dirty="0">
                <a:latin typeface="Sassoon Infant Std" panose="020B0503020103030203" pitchFamily="34" charset="0"/>
              </a:rPr>
              <a:t>Negotiate space safely with consideration for ourselves and others.</a:t>
            </a:r>
          </a:p>
          <a:p>
            <a:pPr marL="171450" indent="-171450">
              <a:buFont typeface="Arial" panose="020B0604020202020204" pitchFamily="34" charset="0"/>
              <a:buChar char="•"/>
            </a:pPr>
            <a:r>
              <a:rPr lang="en-US" sz="1100" dirty="0">
                <a:latin typeface="Sassoon Infant Std" panose="020B0503020103030203" pitchFamily="34" charset="0"/>
              </a:rPr>
              <a:t>Follow instructions involving several ideas or actions.</a:t>
            </a:r>
          </a:p>
          <a:p>
            <a:pPr marL="171450" indent="-171450">
              <a:buFont typeface="Arial" panose="020B0604020202020204" pitchFamily="34" charset="0"/>
              <a:buChar char="•"/>
            </a:pPr>
            <a:r>
              <a:rPr lang="en-US" sz="1100" dirty="0">
                <a:latin typeface="Sassoon Infant Std" panose="020B0503020103030203" pitchFamily="34" charset="0"/>
              </a:rPr>
              <a:t>Use movement skills with developing strength, balance and co-ordination showing increasing control and grace.</a:t>
            </a:r>
          </a:p>
          <a:p>
            <a:pPr marL="171450" indent="-171450">
              <a:buFont typeface="Arial" panose="020B0604020202020204" pitchFamily="34" charset="0"/>
              <a:buChar char="•"/>
            </a:pPr>
            <a:r>
              <a:rPr lang="en-US" sz="1100" dirty="0">
                <a:latin typeface="Sassoon Infant Std" panose="020B0503020103030203" pitchFamily="34" charset="0"/>
              </a:rPr>
              <a:t>Work co-operatively with others and take turns. </a:t>
            </a:r>
            <a:endParaRPr lang="en-GB" sz="1100" b="1" dirty="0">
              <a:latin typeface="Sassoon Infant Std" panose="020B0503020103030203" pitchFamily="34" charset="0"/>
            </a:endParaRPr>
          </a:p>
        </p:txBody>
      </p:sp>
      <p:sp>
        <p:nvSpPr>
          <p:cNvPr id="11" name="TextBox 10"/>
          <p:cNvSpPr txBox="1"/>
          <p:nvPr/>
        </p:nvSpPr>
        <p:spPr>
          <a:xfrm>
            <a:off x="4956631" y="2624726"/>
            <a:ext cx="2457139" cy="1384995"/>
          </a:xfrm>
          <a:prstGeom prst="rect">
            <a:avLst/>
          </a:prstGeom>
          <a:noFill/>
          <a:ln>
            <a:solidFill>
              <a:srgbClr val="7030A0"/>
            </a:solidFill>
          </a:ln>
        </p:spPr>
        <p:txBody>
          <a:bodyPr wrap="square" rtlCol="0">
            <a:spAutoFit/>
          </a:bodyPr>
          <a:lstStyle/>
          <a:p>
            <a:r>
              <a:rPr lang="en-GB" sz="1050" b="1" dirty="0">
                <a:latin typeface="Sassoon Infant Std" panose="020B0503020103030203" pitchFamily="34" charset="0"/>
              </a:rPr>
              <a:t>Poetry Basket</a:t>
            </a:r>
          </a:p>
          <a:p>
            <a:endParaRPr lang="en-GB" sz="1050" b="1" dirty="0">
              <a:latin typeface="Sassoon Infant Std" panose="020B0503020103030203" pitchFamily="34" charset="0"/>
            </a:endParaRPr>
          </a:p>
          <a:p>
            <a:r>
              <a:rPr lang="en-US" sz="1050" dirty="0">
                <a:latin typeface="Sassoon Infant Std" panose="020B0503020103030203" pitchFamily="34" charset="0"/>
              </a:rPr>
              <a:t>Popcorn</a:t>
            </a:r>
          </a:p>
          <a:p>
            <a:r>
              <a:rPr lang="en-US" sz="1050" dirty="0">
                <a:latin typeface="Sassoon Infant Std" panose="020B0503020103030203" pitchFamily="34" charset="0"/>
              </a:rPr>
              <a:t>A little house</a:t>
            </a:r>
          </a:p>
          <a:p>
            <a:r>
              <a:rPr lang="en-US" sz="1050" dirty="0">
                <a:latin typeface="Sassoon Infant Std" panose="020B0503020103030203" pitchFamily="34" charset="0"/>
              </a:rPr>
              <a:t>Let's put on our mittens</a:t>
            </a:r>
          </a:p>
          <a:p>
            <a:r>
              <a:rPr lang="en-US" sz="1050" dirty="0">
                <a:latin typeface="Sassoon Infant Std" panose="020B0503020103030203" pitchFamily="34" charset="0"/>
              </a:rPr>
              <a:t>I can build a snowman </a:t>
            </a:r>
          </a:p>
          <a:p>
            <a:r>
              <a:rPr lang="en-US" sz="1050" dirty="0">
                <a:latin typeface="Sassoon Infant Std" panose="020B0503020103030203" pitchFamily="34" charset="0"/>
              </a:rPr>
              <a:t>Carrot Nose</a:t>
            </a:r>
          </a:p>
          <a:p>
            <a:endParaRPr lang="en-GB" sz="1050" b="1" dirty="0">
              <a:latin typeface="Sassoon Infant Std" panose="020B0503020103030203" pitchFamily="34" charset="0"/>
            </a:endParaRPr>
          </a:p>
        </p:txBody>
      </p:sp>
      <p:pic>
        <p:nvPicPr>
          <p:cNvPr id="23" name="Picture 22"/>
          <p:cNvPicPr>
            <a:picLocks noChangeAspect="1"/>
          </p:cNvPicPr>
          <p:nvPr/>
        </p:nvPicPr>
        <p:blipFill>
          <a:blip r:embed="rId2">
            <a:lum bright="70000" contrast="-70000"/>
          </a:blip>
          <a:stretch>
            <a:fillRect/>
          </a:stretch>
        </p:blipFill>
        <p:spPr>
          <a:xfrm>
            <a:off x="4925833" y="4299460"/>
            <a:ext cx="2663095" cy="1391939"/>
          </a:xfrm>
          <a:prstGeom prst="rect">
            <a:avLst/>
          </a:prstGeom>
        </p:spPr>
      </p:pic>
      <p:sp>
        <p:nvSpPr>
          <p:cNvPr id="13" name="TextBox 12"/>
          <p:cNvSpPr txBox="1"/>
          <p:nvPr/>
        </p:nvSpPr>
        <p:spPr>
          <a:xfrm>
            <a:off x="219594" y="712215"/>
            <a:ext cx="7209694"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Personal, Social and Emotional Development</a:t>
            </a:r>
            <a:endParaRPr lang="en-GB" sz="1100" b="1" i="1" dirty="0">
              <a:latin typeface="Sassoon Infant Std" panose="020B0503020103030203" pitchFamily="34" charset="0"/>
            </a:endParaRPr>
          </a:p>
          <a:p>
            <a:r>
              <a:rPr lang="en-GB" sz="1100" dirty="0">
                <a:latin typeface="Sassoon Infant Std" panose="020B0503020103030203" pitchFamily="34" charset="0"/>
              </a:rPr>
              <a:t>Children </a:t>
            </a:r>
            <a:r>
              <a:rPr lang="en-US" sz="1100" dirty="0">
                <a:latin typeface="Sassoon Infant Std" panose="020B0503020103030203" pitchFamily="34" charset="0"/>
              </a:rPr>
              <a:t>understand behavioural expectations of the setting. Children can independently manage their own needs; eating, drinking, accessing snack when hungry and communicate own needs in relation to being thirsty, hungry, tired, using the toilet. Children are able to seek others to share activities and experiences.</a:t>
            </a:r>
            <a:endParaRPr lang="en-GB" sz="1100" dirty="0">
              <a:solidFill>
                <a:schemeClr val="accent4"/>
              </a:solidFill>
              <a:latin typeface="Sassoon Infant Std" panose="020B0503020103030203" pitchFamily="34" charset="0"/>
            </a:endParaRPr>
          </a:p>
        </p:txBody>
      </p:sp>
      <p:sp>
        <p:nvSpPr>
          <p:cNvPr id="18" name="TextBox 17"/>
          <p:cNvSpPr txBox="1"/>
          <p:nvPr/>
        </p:nvSpPr>
        <p:spPr>
          <a:xfrm>
            <a:off x="7989276" y="87358"/>
            <a:ext cx="3955074" cy="127727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Possible lines of Enquiry – </a:t>
            </a:r>
            <a:r>
              <a:rPr lang="en-GB" sz="1100" dirty="0">
                <a:latin typeface="Sassoon Infant Std" panose="020B0503020103030203" pitchFamily="34" charset="0"/>
              </a:rPr>
              <a:t>these are the planned for learning moments that children will experience in addition to their own child led learning enquiries. </a:t>
            </a:r>
          </a:p>
          <a:p>
            <a:endParaRPr lang="en-GB" sz="1100" dirty="0">
              <a:latin typeface="Sassoon Infant Std" panose="020B0503020103030203" pitchFamily="34" charset="0"/>
            </a:endParaRPr>
          </a:p>
          <a:p>
            <a:r>
              <a:rPr lang="en-GB" sz="1100" dirty="0">
                <a:latin typeface="Sassoon Infant Std" panose="020B0503020103030203" pitchFamily="34" charset="0"/>
              </a:rPr>
              <a:t>Seasonal Change – Winter</a:t>
            </a:r>
          </a:p>
          <a:p>
            <a:r>
              <a:rPr lang="en-GB" sz="1100" dirty="0">
                <a:latin typeface="Sassoon Infant Std" panose="020B0503020103030203" pitchFamily="34" charset="0"/>
              </a:rPr>
              <a:t>Houses and Homes</a:t>
            </a:r>
          </a:p>
          <a:p>
            <a:r>
              <a:rPr lang="en-GB" sz="1100" dirty="0">
                <a:latin typeface="Sassoon Infant Std" panose="020B0503020103030203" pitchFamily="34" charset="0"/>
              </a:rPr>
              <a:t>Chinese New Year</a:t>
            </a:r>
            <a:endParaRPr lang="en-GB" sz="1600" dirty="0">
              <a:latin typeface="Sassoon Infant Std" panose="020B0503020103030203" pitchFamily="34" charset="0"/>
            </a:endParaRPr>
          </a:p>
        </p:txBody>
      </p:sp>
      <p:sp>
        <p:nvSpPr>
          <p:cNvPr id="19" name="TextBox 18"/>
          <p:cNvSpPr txBox="1"/>
          <p:nvPr/>
        </p:nvSpPr>
        <p:spPr>
          <a:xfrm>
            <a:off x="4937657" y="4337182"/>
            <a:ext cx="2674065" cy="135421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Artist Focus – Piet Mondrian</a:t>
            </a:r>
          </a:p>
          <a:p>
            <a:endParaRPr lang="en-GB" sz="1100" dirty="0">
              <a:latin typeface="Sassoon Infant Std" panose="020B0503020103030203" pitchFamily="34" charset="0"/>
            </a:endParaRPr>
          </a:p>
          <a:p>
            <a:r>
              <a:rPr lang="en-GB" sz="1100" dirty="0">
                <a:latin typeface="Sassoon Infant Std" panose="020B0503020103030203" pitchFamily="34" charset="0"/>
              </a:rPr>
              <a:t>Our artist focus this half term is Piet Mondrian. As we learn about 4 sided shapes in our maths lessons we will create artwork using shapes and rectangles. </a:t>
            </a:r>
          </a:p>
          <a:p>
            <a:endParaRPr lang="en-GB" sz="1600" dirty="0">
              <a:latin typeface="Sassoon Infant Std" panose="020B0503020103030203" pitchFamily="34" charset="0"/>
            </a:endParaRPr>
          </a:p>
        </p:txBody>
      </p:sp>
      <p:sp>
        <p:nvSpPr>
          <p:cNvPr id="24" name="TextBox 23"/>
          <p:cNvSpPr txBox="1"/>
          <p:nvPr/>
        </p:nvSpPr>
        <p:spPr>
          <a:xfrm>
            <a:off x="204075" y="1618739"/>
            <a:ext cx="7209695"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Communication and Language Development</a:t>
            </a:r>
          </a:p>
          <a:p>
            <a:r>
              <a:rPr lang="en-GB" sz="1100" dirty="0">
                <a:latin typeface="Sassoon Infant Std" panose="020B0503020103030203" pitchFamily="34" charset="0"/>
              </a:rPr>
              <a:t>Children’s communication and language development underpins every area of learning. The children will be learning to listen attentively in a range of situations including carpet times and understand the need to take turns during conversations. They will be able to predict what might happen next in a story and offer explanations for why things happen. </a:t>
            </a:r>
            <a:endParaRPr lang="en-GB" sz="1100" i="1" dirty="0">
              <a:latin typeface="Sassoon Infant Std" panose="020B0503020103030203" pitchFamily="34" charset="0"/>
            </a:endParaRPr>
          </a:p>
        </p:txBody>
      </p:sp>
      <p:pic>
        <p:nvPicPr>
          <p:cNvPr id="21" name="Picture 20"/>
          <p:cNvPicPr>
            <a:picLocks noChangeAspect="1"/>
          </p:cNvPicPr>
          <p:nvPr/>
        </p:nvPicPr>
        <p:blipFill>
          <a:blip r:embed="rId3">
            <a:duotone>
              <a:schemeClr val="accent2">
                <a:shade val="45000"/>
                <a:satMod val="135000"/>
              </a:schemeClr>
              <a:prstClr val="white"/>
            </a:duotone>
          </a:blip>
          <a:stretch>
            <a:fillRect/>
          </a:stretch>
        </p:blipFill>
        <p:spPr>
          <a:xfrm>
            <a:off x="11365009" y="1605627"/>
            <a:ext cx="534935" cy="534935"/>
          </a:xfrm>
          <a:prstGeom prst="rect">
            <a:avLst/>
          </a:prstGeom>
        </p:spPr>
      </p:pic>
      <p:pic>
        <p:nvPicPr>
          <p:cNvPr id="25" name="Picture 24"/>
          <p:cNvPicPr>
            <a:picLocks noChangeAspect="1"/>
          </p:cNvPicPr>
          <p:nvPr/>
        </p:nvPicPr>
        <p:blipFill>
          <a:blip r:embed="rId4">
            <a:lum bright="70000" contrast="-70000"/>
          </a:blip>
          <a:stretch>
            <a:fillRect/>
          </a:stretch>
        </p:blipFill>
        <p:spPr>
          <a:xfrm>
            <a:off x="10567868" y="5882977"/>
            <a:ext cx="1594282" cy="970741"/>
          </a:xfrm>
          <a:prstGeom prst="rect">
            <a:avLst/>
          </a:prstGeom>
        </p:spPr>
      </p:pic>
      <p:sp>
        <p:nvSpPr>
          <p:cNvPr id="28" name="TextBox 27"/>
          <p:cNvSpPr txBox="1"/>
          <p:nvPr/>
        </p:nvSpPr>
        <p:spPr>
          <a:xfrm>
            <a:off x="7730240" y="4027460"/>
            <a:ext cx="4473146" cy="280076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Knowledge &amp; Understanding of the World</a:t>
            </a:r>
          </a:p>
          <a:p>
            <a:endParaRPr lang="en-GB" sz="1100" b="1" dirty="0">
              <a:latin typeface="Sassoon Infant Std" panose="020B0503020103030203" pitchFamily="34" charset="0"/>
            </a:endParaRPr>
          </a:p>
          <a:p>
            <a:pPr lvl="0"/>
            <a:r>
              <a:rPr lang="en-GB" sz="1100" dirty="0">
                <a:latin typeface="Sassoon Infant Std" panose="020B0503020103030203" pitchFamily="34" charset="0"/>
              </a:rPr>
              <a:t>This half term we will make observations of the changes to the weather and natural environment as we enter the season of Winter. We will investigate as water turns into ice and notice how it melts again. </a:t>
            </a:r>
          </a:p>
          <a:p>
            <a:pPr lvl="0"/>
            <a:endParaRPr lang="en-GB" sz="1100" dirty="0">
              <a:latin typeface="Sassoon Infant Std" panose="020B0503020103030203" pitchFamily="34" charset="0"/>
            </a:endParaRPr>
          </a:p>
          <a:p>
            <a:pPr lvl="0"/>
            <a:r>
              <a:rPr lang="en-GB" sz="1100" dirty="0">
                <a:latin typeface="Sassoon Infant Std" panose="020B0503020103030203" pitchFamily="34" charset="0"/>
              </a:rPr>
              <a:t>Through our focus story The Three Little pigs we will compare the different types of houses people live in and ponder whether all houses are made of bricks.</a:t>
            </a:r>
          </a:p>
          <a:p>
            <a:pPr lvl="0"/>
            <a:endParaRPr lang="en-GB" sz="1100" dirty="0">
              <a:latin typeface="Sassoon Infant Std" panose="020B0503020103030203" pitchFamily="34" charset="0"/>
            </a:endParaRPr>
          </a:p>
          <a:p>
            <a:pPr lvl="0"/>
            <a:r>
              <a:rPr lang="en-GB" sz="1100" dirty="0">
                <a:latin typeface="Sassoon Infant Std" panose="020B0503020103030203" pitchFamily="34" charset="0"/>
              </a:rPr>
              <a:t>We will discover how Chinese New Year is celebrated by listening to music, watching traditional dancing, tasting food and learning about the Chinese Zodiac through The Great Race story. </a:t>
            </a:r>
          </a:p>
          <a:p>
            <a:pPr lvl="0"/>
            <a:endParaRPr lang="en-GB" sz="1100" dirty="0">
              <a:latin typeface="Sassoon Infant Std" panose="020B0503020103030203" pitchFamily="34" charset="0"/>
            </a:endParaRPr>
          </a:p>
          <a:p>
            <a:pPr lvl="0"/>
            <a:r>
              <a:rPr lang="en-GB" sz="1100" dirty="0">
                <a:latin typeface="Sassoon Infant Std" panose="020B0503020103030203" pitchFamily="34" charset="0"/>
              </a:rPr>
              <a:t>Pancake day – we will be measuring the ingredients, mixing the batter and flipping the pancakes and discovering each other’s favourite toppings. </a:t>
            </a:r>
          </a:p>
        </p:txBody>
      </p:sp>
      <p:pic>
        <p:nvPicPr>
          <p:cNvPr id="20" name="Picture 19"/>
          <p:cNvPicPr>
            <a:picLocks noChangeAspect="1"/>
          </p:cNvPicPr>
          <p:nvPr/>
        </p:nvPicPr>
        <p:blipFill>
          <a:blip r:embed="rId5"/>
          <a:stretch>
            <a:fillRect/>
          </a:stretch>
        </p:blipFill>
        <p:spPr>
          <a:xfrm>
            <a:off x="10969210" y="473389"/>
            <a:ext cx="791598" cy="861554"/>
          </a:xfrm>
          <a:prstGeom prst="rect">
            <a:avLst/>
          </a:prstGeom>
        </p:spPr>
      </p:pic>
      <p:grpSp>
        <p:nvGrpSpPr>
          <p:cNvPr id="2" name="Group 1"/>
          <p:cNvGrpSpPr/>
          <p:nvPr/>
        </p:nvGrpSpPr>
        <p:grpSpPr>
          <a:xfrm>
            <a:off x="204075" y="5336674"/>
            <a:ext cx="4487776" cy="1092607"/>
            <a:chOff x="157255" y="5593145"/>
            <a:chExt cx="4487776" cy="1092607"/>
          </a:xfrm>
        </p:grpSpPr>
        <p:sp>
          <p:nvSpPr>
            <p:cNvPr id="8" name="TextBox 7"/>
            <p:cNvSpPr txBox="1"/>
            <p:nvPr/>
          </p:nvSpPr>
          <p:spPr>
            <a:xfrm>
              <a:off x="157255" y="5593145"/>
              <a:ext cx="4487776" cy="109260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Literacy - </a:t>
              </a:r>
              <a:r>
                <a:rPr lang="en-GB" sz="1100" dirty="0">
                  <a:latin typeface="Sassoon Infant Std" panose="020B0503020103030203" pitchFamily="34" charset="0"/>
                </a:rPr>
                <a:t>Focus Stories</a:t>
              </a:r>
            </a:p>
            <a:p>
              <a:endParaRPr lang="en-GB" dirty="0">
                <a:latin typeface="Sassoon Infant Std" panose="020B0503020103030203" pitchFamily="34" charset="0"/>
              </a:endParaRPr>
            </a:p>
            <a:p>
              <a:endParaRPr lang="en-GB" dirty="0">
                <a:latin typeface="Sassoon Infant Std" panose="020B0503020103030203" pitchFamily="34" charset="0"/>
              </a:endParaRPr>
            </a:p>
            <a:p>
              <a:endParaRPr lang="en-GB" dirty="0">
                <a:latin typeface="Sassoon Infant Std" panose="020B0503020103030203" pitchFamily="34" charset="0"/>
              </a:endParaRPr>
            </a:p>
          </p:txBody>
        </p:sp>
        <p:pic>
          <p:nvPicPr>
            <p:cNvPr id="14" name="Picture 13"/>
            <p:cNvPicPr>
              <a:picLocks noChangeAspect="1"/>
            </p:cNvPicPr>
            <p:nvPr/>
          </p:nvPicPr>
          <p:blipFill>
            <a:blip r:embed="rId6"/>
            <a:stretch>
              <a:fillRect/>
            </a:stretch>
          </p:blipFill>
          <p:spPr>
            <a:xfrm>
              <a:off x="654234" y="5947870"/>
              <a:ext cx="644468" cy="644468"/>
            </a:xfrm>
            <a:prstGeom prst="rect">
              <a:avLst/>
            </a:prstGeom>
          </p:spPr>
        </p:pic>
        <p:pic>
          <p:nvPicPr>
            <p:cNvPr id="15" name="Picture 14"/>
            <p:cNvPicPr>
              <a:picLocks noChangeAspect="1"/>
            </p:cNvPicPr>
            <p:nvPr/>
          </p:nvPicPr>
          <p:blipFill>
            <a:blip r:embed="rId7"/>
            <a:stretch>
              <a:fillRect/>
            </a:stretch>
          </p:blipFill>
          <p:spPr>
            <a:xfrm>
              <a:off x="1544508" y="5949183"/>
              <a:ext cx="652821" cy="652821"/>
            </a:xfrm>
            <a:prstGeom prst="rect">
              <a:avLst/>
            </a:prstGeom>
          </p:spPr>
        </p:pic>
        <p:pic>
          <p:nvPicPr>
            <p:cNvPr id="16" name="Picture 15"/>
            <p:cNvPicPr>
              <a:picLocks noChangeAspect="1"/>
            </p:cNvPicPr>
            <p:nvPr/>
          </p:nvPicPr>
          <p:blipFill>
            <a:blip r:embed="rId8"/>
            <a:stretch>
              <a:fillRect/>
            </a:stretch>
          </p:blipFill>
          <p:spPr>
            <a:xfrm>
              <a:off x="2475139" y="5948572"/>
              <a:ext cx="583822" cy="655423"/>
            </a:xfrm>
            <a:prstGeom prst="rect">
              <a:avLst/>
            </a:prstGeom>
          </p:spPr>
        </p:pic>
        <p:pic>
          <p:nvPicPr>
            <p:cNvPr id="22" name="Picture 21"/>
            <p:cNvPicPr>
              <a:picLocks noChangeAspect="1"/>
            </p:cNvPicPr>
            <p:nvPr/>
          </p:nvPicPr>
          <p:blipFill>
            <a:blip r:embed="rId9"/>
            <a:stretch>
              <a:fillRect/>
            </a:stretch>
          </p:blipFill>
          <p:spPr>
            <a:xfrm>
              <a:off x="3271576" y="5948059"/>
              <a:ext cx="653945" cy="653945"/>
            </a:xfrm>
            <a:prstGeom prst="rect">
              <a:avLst/>
            </a:prstGeom>
          </p:spPr>
        </p:pic>
      </p:grpSp>
      <p:sp>
        <p:nvSpPr>
          <p:cNvPr id="26" name="TextBox 25"/>
          <p:cNvSpPr txBox="1"/>
          <p:nvPr/>
        </p:nvSpPr>
        <p:spPr>
          <a:xfrm>
            <a:off x="0" y="6547253"/>
            <a:ext cx="5169407" cy="276999"/>
          </a:xfrm>
          <a:prstGeom prst="rect">
            <a:avLst/>
          </a:prstGeom>
          <a:solidFill>
            <a:schemeClr val="bg1">
              <a:lumMod val="95000"/>
            </a:schemeClr>
          </a:solidFill>
        </p:spPr>
        <p:txBody>
          <a:bodyPr wrap="square" rtlCol="0">
            <a:spAutoFit/>
          </a:bodyPr>
          <a:lstStyle/>
          <a:p>
            <a:r>
              <a:rPr lang="en-GB" sz="1200" dirty="0">
                <a:latin typeface="Sassoon Infant Std" panose="020B0503020103030203" pitchFamily="34" charset="0"/>
              </a:rPr>
              <a:t>For further information, please see the school website for EYFS long term plans.</a:t>
            </a:r>
          </a:p>
        </p:txBody>
      </p:sp>
    </p:spTree>
    <p:extLst>
      <p:ext uri="{BB962C8B-B14F-4D97-AF65-F5344CB8AC3E}">
        <p14:creationId xmlns:p14="http://schemas.microsoft.com/office/powerpoint/2010/main" val="244943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blip>
          <a:stretch>
            <a:fillRect/>
          </a:stretch>
        </p:blipFill>
        <p:spPr>
          <a:xfrm>
            <a:off x="4669261" y="4822478"/>
            <a:ext cx="2786193" cy="1127341"/>
          </a:xfrm>
          <a:prstGeom prst="rect">
            <a:avLst/>
          </a:prstGeom>
        </p:spPr>
      </p:pic>
      <p:sp>
        <p:nvSpPr>
          <p:cNvPr id="4" name="TextBox 3"/>
          <p:cNvSpPr txBox="1"/>
          <p:nvPr/>
        </p:nvSpPr>
        <p:spPr>
          <a:xfrm>
            <a:off x="0" y="0"/>
            <a:ext cx="7209692" cy="523220"/>
          </a:xfrm>
          <a:prstGeom prst="rect">
            <a:avLst/>
          </a:prstGeom>
          <a:solidFill>
            <a:srgbClr val="7030A0"/>
          </a:solidFill>
        </p:spPr>
        <p:txBody>
          <a:bodyPr wrap="square" rtlCol="0">
            <a:spAutoFit/>
          </a:bodyPr>
          <a:lstStyle/>
          <a:p>
            <a:r>
              <a:rPr lang="en-GB" sz="1400" dirty="0">
                <a:solidFill>
                  <a:schemeClr val="bg1">
                    <a:lumMod val="85000"/>
                  </a:schemeClr>
                </a:solidFill>
                <a:latin typeface="Sassoon Infant Std" panose="020B0503020103030203" pitchFamily="34" charset="0"/>
              </a:rPr>
              <a:t>Windmill and Low Road Primary School</a:t>
            </a:r>
          </a:p>
          <a:p>
            <a:r>
              <a:rPr lang="en-GB" sz="1400" dirty="0">
                <a:solidFill>
                  <a:schemeClr val="bg1">
                    <a:lumMod val="85000"/>
                  </a:schemeClr>
                </a:solidFill>
                <a:latin typeface="Sassoon Infant Std" panose="020B0503020103030203" pitchFamily="34" charset="0"/>
              </a:rPr>
              <a:t>EYFS - Reception Spring 2 overview                                                                   Healthy Me  </a:t>
            </a:r>
          </a:p>
        </p:txBody>
      </p:sp>
      <p:sp>
        <p:nvSpPr>
          <p:cNvPr id="6" name="TextBox 5"/>
          <p:cNvSpPr txBox="1"/>
          <p:nvPr/>
        </p:nvSpPr>
        <p:spPr>
          <a:xfrm>
            <a:off x="7973527" y="2756981"/>
            <a:ext cx="3955074" cy="127727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Maths </a:t>
            </a:r>
          </a:p>
          <a:p>
            <a:pPr marL="171450" lvl="0" indent="-165100">
              <a:buClr>
                <a:schemeClr val="dk1"/>
              </a:buClr>
              <a:buSzPts val="1000"/>
              <a:buFont typeface="Arial"/>
              <a:buChar char="•"/>
            </a:pPr>
            <a:r>
              <a:rPr lang="en-US" sz="1100" dirty="0">
                <a:latin typeface="Sassoon Infant Std" panose="020B0503020103030203" pitchFamily="34" charset="0"/>
              </a:rPr>
              <a:t>Representing, comparing, composition and formation of 9, 10</a:t>
            </a:r>
          </a:p>
          <a:p>
            <a:pPr marL="171450" lvl="0" indent="-165100">
              <a:buClr>
                <a:schemeClr val="dk1"/>
              </a:buClr>
              <a:buSzPts val="1000"/>
              <a:buFont typeface="Arial"/>
              <a:buChar char="•"/>
            </a:pPr>
            <a:r>
              <a:rPr lang="en-US" sz="1100" dirty="0">
                <a:latin typeface="Sassoon Infant Std" panose="020B0503020103030203" pitchFamily="34" charset="0"/>
              </a:rPr>
              <a:t>One more, one less</a:t>
            </a:r>
          </a:p>
          <a:p>
            <a:pPr marL="171450" lvl="0" indent="-165100">
              <a:buClr>
                <a:schemeClr val="dk1"/>
              </a:buClr>
              <a:buSzPts val="1000"/>
              <a:buFont typeface="Arial"/>
              <a:buChar char="•"/>
            </a:pPr>
            <a:r>
              <a:rPr lang="en-US" sz="1100" dirty="0">
                <a:latin typeface="Sassoon Infant Std" panose="020B0503020103030203" pitchFamily="34" charset="0"/>
              </a:rPr>
              <a:t>Combining two groups</a:t>
            </a:r>
          </a:p>
          <a:p>
            <a:pPr marL="171450" lvl="0" indent="-165100">
              <a:buClr>
                <a:schemeClr val="dk1"/>
              </a:buClr>
              <a:buSzPts val="1000"/>
              <a:buFont typeface="Arial"/>
              <a:buChar char="•"/>
            </a:pPr>
            <a:r>
              <a:rPr lang="en-US" sz="1100" dirty="0">
                <a:latin typeface="Sassoon Infant Std" panose="020B0503020103030203" pitchFamily="34" charset="0"/>
              </a:rPr>
              <a:t>Number bonds</a:t>
            </a:r>
          </a:p>
          <a:p>
            <a:pPr marL="171450" lvl="0" indent="-165100">
              <a:buClr>
                <a:schemeClr val="dk1"/>
              </a:buClr>
              <a:buSzPts val="1000"/>
              <a:buFont typeface="Arial"/>
              <a:buChar char="•"/>
            </a:pPr>
            <a:r>
              <a:rPr lang="en-US" sz="1100" dirty="0">
                <a:latin typeface="Sassoon Infant Std" panose="020B0503020103030203" pitchFamily="34" charset="0"/>
              </a:rPr>
              <a:t>3D shapes</a:t>
            </a:r>
          </a:p>
          <a:p>
            <a:pPr marL="171450" lvl="0" indent="-165100">
              <a:buClr>
                <a:schemeClr val="dk1"/>
              </a:buClr>
              <a:buSzPts val="1000"/>
              <a:buFont typeface="Arial"/>
              <a:buChar char="•"/>
            </a:pPr>
            <a:r>
              <a:rPr lang="en-US" sz="1100" dirty="0">
                <a:latin typeface="Sassoon Infant Std" panose="020B0503020103030203" pitchFamily="34" charset="0"/>
              </a:rPr>
              <a:t>AB Pattern - continue, copy, and create repeating patterns.</a:t>
            </a:r>
          </a:p>
        </p:txBody>
      </p:sp>
      <p:sp>
        <p:nvSpPr>
          <p:cNvPr id="7" name="TextBox 6"/>
          <p:cNvSpPr txBox="1"/>
          <p:nvPr/>
        </p:nvSpPr>
        <p:spPr>
          <a:xfrm>
            <a:off x="7989276" y="1640000"/>
            <a:ext cx="3955074"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Phonics – Little Wandle - Phase 3</a:t>
            </a:r>
          </a:p>
          <a:p>
            <a:pPr algn="ctr"/>
            <a:r>
              <a:rPr lang="en-GB" sz="1100" dirty="0">
                <a:latin typeface="Sassoon Infant Std" panose="020B0503020103030203" pitchFamily="34" charset="0"/>
              </a:rPr>
              <a:t>Review all Phase 3 graphemes</a:t>
            </a:r>
          </a:p>
          <a:p>
            <a:pPr algn="ctr"/>
            <a:endParaRPr lang="en-US" sz="1100" b="1" dirty="0">
              <a:latin typeface="Sassoon Infant Std" panose="020B0503020103030203" pitchFamily="34" charset="0"/>
            </a:endParaRPr>
          </a:p>
          <a:p>
            <a:pPr algn="ctr"/>
            <a:r>
              <a:rPr lang="en-US" sz="1100" b="1" dirty="0">
                <a:latin typeface="Sassoon Infant Std" panose="020B0503020103030203" pitchFamily="34" charset="0"/>
              </a:rPr>
              <a:t>Tricky Words</a:t>
            </a:r>
          </a:p>
          <a:p>
            <a:pPr algn="ctr"/>
            <a:r>
              <a:rPr lang="en-US" sz="1100" dirty="0">
                <a:latin typeface="Sassoon Infant Std" panose="020B0503020103030203" pitchFamily="34" charset="0"/>
              </a:rPr>
              <a:t>Review and secure spellings of all Tricky Words</a:t>
            </a:r>
            <a:endParaRPr lang="en-GB" sz="1100" dirty="0">
              <a:latin typeface="Sassoon Infant Std" panose="020B0503020103030203" pitchFamily="34" charset="0"/>
            </a:endParaRPr>
          </a:p>
        </p:txBody>
      </p:sp>
      <p:sp>
        <p:nvSpPr>
          <p:cNvPr id="10" name="TextBox 9"/>
          <p:cNvSpPr txBox="1"/>
          <p:nvPr/>
        </p:nvSpPr>
        <p:spPr>
          <a:xfrm>
            <a:off x="124539" y="2651025"/>
            <a:ext cx="4500891" cy="2292935"/>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Physical Development</a:t>
            </a:r>
          </a:p>
          <a:p>
            <a:r>
              <a:rPr lang="en-GB" sz="1100" dirty="0">
                <a:latin typeface="Sassoon Infant Std" panose="020B0503020103030203" pitchFamily="34" charset="0"/>
              </a:rPr>
              <a:t>This half term we will be learning to co-ordinate our body movements by participating in Squiggle Me into a Writer sessions, Drawing Club, using a knife and fork at lunchtime as well as taking part in weekly PE sessions.  </a:t>
            </a:r>
          </a:p>
          <a:p>
            <a:endParaRPr lang="en-GB" sz="1100" b="1" dirty="0">
              <a:latin typeface="Sassoon Infant Std" panose="020B0503020103030203" pitchFamily="34" charset="0"/>
            </a:endParaRPr>
          </a:p>
          <a:p>
            <a:r>
              <a:rPr lang="en-GB" sz="1100" b="1" dirty="0">
                <a:latin typeface="Sassoon Infant Std" panose="020B0503020103030203" pitchFamily="34" charset="0"/>
              </a:rPr>
              <a:t>In PE we will be learning to:</a:t>
            </a:r>
          </a:p>
          <a:p>
            <a:pPr marL="171450" lvl="0" indent="-171450">
              <a:buClr>
                <a:srgbClr val="000000"/>
              </a:buClr>
              <a:buSzPts val="1100"/>
              <a:buFont typeface="Arial"/>
              <a:buChar char="•"/>
            </a:pPr>
            <a:r>
              <a:rPr lang="en-US" sz="1100" kern="0" dirty="0">
                <a:solidFill>
                  <a:srgbClr val="000000"/>
                </a:solidFill>
                <a:latin typeface="Sassoon Infant Std" panose="020B0503020103030203" pitchFamily="34" charset="0"/>
                <a:ea typeface="Calibri"/>
                <a:cs typeface="Calibri"/>
                <a:sym typeface="Arial"/>
              </a:rPr>
              <a:t>Confident to try new challenges and perform in front of others.</a:t>
            </a:r>
          </a:p>
          <a:p>
            <a:pPr marL="171450" lvl="0" indent="-171450">
              <a:buClr>
                <a:srgbClr val="000000"/>
              </a:buClr>
              <a:buSzPts val="1100"/>
              <a:buFont typeface="Arial"/>
              <a:buChar char="•"/>
            </a:pPr>
            <a:r>
              <a:rPr lang="en-US" sz="1100" kern="0" dirty="0">
                <a:solidFill>
                  <a:srgbClr val="000000"/>
                </a:solidFill>
                <a:latin typeface="Sassoon Infant Std" panose="020B0503020103030203" pitchFamily="34" charset="0"/>
                <a:ea typeface="Calibri"/>
                <a:cs typeface="Calibri"/>
                <a:sym typeface="Arial"/>
              </a:rPr>
              <a:t>Combine movements, selecting actions in response to the task.</a:t>
            </a:r>
          </a:p>
          <a:p>
            <a:pPr marL="171450" lvl="0" indent="-171450">
              <a:buClr>
                <a:srgbClr val="000000"/>
              </a:buClr>
              <a:buSzPts val="1100"/>
              <a:buFont typeface="Arial"/>
              <a:buChar char="•"/>
            </a:pPr>
            <a:r>
              <a:rPr lang="en-US" sz="1100" kern="0" dirty="0">
                <a:solidFill>
                  <a:srgbClr val="000000"/>
                </a:solidFill>
                <a:latin typeface="Sassoon Infant Std" panose="020B0503020103030203" pitchFamily="34" charset="0"/>
                <a:ea typeface="Calibri"/>
                <a:cs typeface="Calibri"/>
                <a:sym typeface="Arial"/>
              </a:rPr>
              <a:t>Negotiate space safely with consideration for myself and others.</a:t>
            </a:r>
          </a:p>
          <a:p>
            <a:pPr marL="171450" lvl="0" indent="-171450">
              <a:buClr>
                <a:srgbClr val="000000"/>
              </a:buClr>
              <a:buSzPts val="1100"/>
              <a:buFont typeface="Arial"/>
              <a:buChar char="•"/>
            </a:pPr>
            <a:r>
              <a:rPr lang="en-US" sz="1100" kern="0" dirty="0">
                <a:solidFill>
                  <a:srgbClr val="000000"/>
                </a:solidFill>
                <a:latin typeface="Sassoon Infant Std" panose="020B0503020103030203" pitchFamily="34" charset="0"/>
                <a:ea typeface="Calibri"/>
                <a:cs typeface="Calibri"/>
                <a:sym typeface="Arial"/>
              </a:rPr>
              <a:t>Follow instructions involving several ideas or actions.</a:t>
            </a:r>
          </a:p>
          <a:p>
            <a:pPr marL="171450" lvl="0" indent="-171450">
              <a:buClr>
                <a:srgbClr val="000000"/>
              </a:buClr>
              <a:buSzPts val="1100"/>
              <a:buFont typeface="Arial"/>
              <a:buChar char="•"/>
            </a:pPr>
            <a:r>
              <a:rPr lang="en-US" sz="1100" kern="0" dirty="0">
                <a:solidFill>
                  <a:srgbClr val="000000"/>
                </a:solidFill>
                <a:latin typeface="Sassoon Infant Std" panose="020B0503020103030203" pitchFamily="34" charset="0"/>
                <a:ea typeface="Calibri"/>
                <a:cs typeface="Calibri"/>
                <a:sym typeface="Arial"/>
              </a:rPr>
              <a:t>Show respect towards others when providing feedback.</a:t>
            </a:r>
          </a:p>
          <a:p>
            <a:pPr marL="171450" lvl="0" indent="-171450">
              <a:buClr>
                <a:srgbClr val="000000"/>
              </a:buClr>
              <a:buSzPts val="1100"/>
              <a:buFont typeface="Arial"/>
              <a:buChar char="•"/>
            </a:pPr>
            <a:r>
              <a:rPr lang="en-US" sz="1100" kern="0" dirty="0">
                <a:solidFill>
                  <a:srgbClr val="000000"/>
                </a:solidFill>
                <a:latin typeface="Sassoon Infant Std" panose="020B0503020103030203" pitchFamily="34" charset="0"/>
                <a:ea typeface="Calibri"/>
                <a:cs typeface="Calibri"/>
                <a:sym typeface="Arial"/>
              </a:rPr>
              <a:t>Use movement skills with developing strength, balance and co-ordination showing increasing control and grace.</a:t>
            </a:r>
            <a:endParaRPr lang="en-GB" sz="1100" b="1" dirty="0">
              <a:latin typeface="Sassoon Infant Std" panose="020B0503020103030203" pitchFamily="34" charset="0"/>
            </a:endParaRPr>
          </a:p>
        </p:txBody>
      </p:sp>
      <p:sp>
        <p:nvSpPr>
          <p:cNvPr id="11" name="TextBox 10"/>
          <p:cNvSpPr txBox="1"/>
          <p:nvPr/>
        </p:nvSpPr>
        <p:spPr>
          <a:xfrm>
            <a:off x="4833787" y="2627272"/>
            <a:ext cx="2457139" cy="1546577"/>
          </a:xfrm>
          <a:prstGeom prst="rect">
            <a:avLst/>
          </a:prstGeom>
          <a:noFill/>
          <a:ln>
            <a:solidFill>
              <a:srgbClr val="7030A0"/>
            </a:solidFill>
          </a:ln>
        </p:spPr>
        <p:txBody>
          <a:bodyPr wrap="square" rtlCol="0">
            <a:spAutoFit/>
          </a:bodyPr>
          <a:lstStyle/>
          <a:p>
            <a:r>
              <a:rPr lang="en-GB" sz="1050" b="1" dirty="0">
                <a:latin typeface="Sassoon Infant Std" panose="020B0503020103030203" pitchFamily="34" charset="0"/>
              </a:rPr>
              <a:t>Poetry Basket</a:t>
            </a:r>
          </a:p>
          <a:p>
            <a:endParaRPr lang="en-GB" sz="1050" b="1" dirty="0">
              <a:latin typeface="Sassoon Infant Std" panose="020B0503020103030203" pitchFamily="34" charset="0"/>
            </a:endParaRPr>
          </a:p>
          <a:p>
            <a:r>
              <a:rPr lang="en-US" sz="1050" dirty="0">
                <a:latin typeface="Sassoon Infant Std" panose="020B0503020103030203" pitchFamily="34" charset="0"/>
              </a:rPr>
              <a:t>Pancakes</a:t>
            </a:r>
          </a:p>
          <a:p>
            <a:r>
              <a:rPr lang="en-US" sz="1050" dirty="0">
                <a:latin typeface="Sassoon Infant Std" panose="020B0503020103030203" pitchFamily="34" charset="0"/>
              </a:rPr>
              <a:t>Spring Wind</a:t>
            </a:r>
          </a:p>
          <a:p>
            <a:r>
              <a:rPr lang="en-US" sz="1050" dirty="0">
                <a:latin typeface="Sassoon Infant Std" panose="020B0503020103030203" pitchFamily="34" charset="0"/>
              </a:rPr>
              <a:t>Furry </a:t>
            </a:r>
            <a:r>
              <a:rPr lang="en-US" sz="1050" dirty="0" err="1">
                <a:latin typeface="Sassoon Infant Std" panose="020B0503020103030203" pitchFamily="34" charset="0"/>
              </a:rPr>
              <a:t>furry</a:t>
            </a:r>
            <a:r>
              <a:rPr lang="en-US" sz="1050" dirty="0">
                <a:latin typeface="Sassoon Infant Std" panose="020B0503020103030203" pitchFamily="34" charset="0"/>
              </a:rPr>
              <a:t> squirrel </a:t>
            </a:r>
          </a:p>
          <a:p>
            <a:r>
              <a:rPr lang="en-US" sz="1050" dirty="0">
                <a:latin typeface="Sassoon Infant Std" panose="020B0503020103030203" pitchFamily="34" charset="0"/>
              </a:rPr>
              <a:t>Hungry Birdies</a:t>
            </a:r>
          </a:p>
          <a:p>
            <a:r>
              <a:rPr lang="en-US" sz="1050" dirty="0">
                <a:latin typeface="Sassoon Infant Std" panose="020B0503020103030203" pitchFamily="34" charset="0"/>
              </a:rPr>
              <a:t>A Little Seed</a:t>
            </a:r>
          </a:p>
          <a:p>
            <a:r>
              <a:rPr lang="en-US" sz="1050" dirty="0" err="1">
                <a:latin typeface="Sassoon Infant Std" panose="020B0503020103030203" pitchFamily="34" charset="0"/>
              </a:rPr>
              <a:t>Mrs</a:t>
            </a:r>
            <a:r>
              <a:rPr lang="en-US" sz="1050" dirty="0">
                <a:latin typeface="Sassoon Infant Std" panose="020B0503020103030203" pitchFamily="34" charset="0"/>
              </a:rPr>
              <a:t> Bluebird</a:t>
            </a:r>
          </a:p>
          <a:p>
            <a:endParaRPr lang="en-GB" sz="1050" b="1" dirty="0">
              <a:latin typeface="Sassoon Infant Std" panose="020B0503020103030203" pitchFamily="34" charset="0"/>
            </a:endParaRPr>
          </a:p>
        </p:txBody>
      </p:sp>
      <p:sp>
        <p:nvSpPr>
          <p:cNvPr id="13" name="TextBox 12"/>
          <p:cNvSpPr txBox="1"/>
          <p:nvPr/>
        </p:nvSpPr>
        <p:spPr>
          <a:xfrm>
            <a:off x="117441" y="689827"/>
            <a:ext cx="7209694"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Personal, Social and Emotional Development</a:t>
            </a:r>
            <a:endParaRPr lang="en-GB" sz="1100" b="1" i="1" dirty="0">
              <a:latin typeface="Sassoon Infant Std" panose="020B0503020103030203" pitchFamily="34" charset="0"/>
            </a:endParaRPr>
          </a:p>
          <a:p>
            <a:r>
              <a:rPr lang="en-GB" sz="1100" dirty="0">
                <a:latin typeface="Sassoon Infant Std" panose="020B0503020103030203" pitchFamily="34" charset="0"/>
              </a:rPr>
              <a:t>Children know who to turn to if they need help or are worried. Children can talk bout the different factors that support their overall health and well – being such as a healthy diet, tooth brushing and sensible amounts of screen time. Children can use language to negotiate and organise play with others.  </a:t>
            </a:r>
          </a:p>
        </p:txBody>
      </p:sp>
      <p:sp>
        <p:nvSpPr>
          <p:cNvPr id="18" name="TextBox 17"/>
          <p:cNvSpPr txBox="1"/>
          <p:nvPr/>
        </p:nvSpPr>
        <p:spPr>
          <a:xfrm>
            <a:off x="7989276" y="87358"/>
            <a:ext cx="3955074" cy="1446550"/>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Possible lines of Enquiry – </a:t>
            </a:r>
            <a:r>
              <a:rPr lang="en-GB" sz="1100" dirty="0">
                <a:latin typeface="Sassoon Infant Std" panose="020B0503020103030203" pitchFamily="34" charset="0"/>
              </a:rPr>
              <a:t>these are the planned for learning moments that children will experience in addition to their own child led learning enquiries. </a:t>
            </a:r>
          </a:p>
          <a:p>
            <a:endParaRPr lang="en-GB" sz="1100" dirty="0">
              <a:latin typeface="Sassoon Infant Std" panose="020B0503020103030203" pitchFamily="34" charset="0"/>
            </a:endParaRPr>
          </a:p>
          <a:p>
            <a:r>
              <a:rPr lang="en-GB" sz="1100" dirty="0">
                <a:latin typeface="Sassoon Infant Std" panose="020B0503020103030203" pitchFamily="34" charset="0"/>
              </a:rPr>
              <a:t>Seasonal Change – Spring</a:t>
            </a:r>
          </a:p>
          <a:p>
            <a:r>
              <a:rPr lang="en-GB" sz="1100" dirty="0">
                <a:latin typeface="Sassoon Infant Std" panose="020B0503020103030203" pitchFamily="34" charset="0"/>
              </a:rPr>
              <a:t>Growing and Changing</a:t>
            </a:r>
          </a:p>
          <a:p>
            <a:r>
              <a:rPr lang="en-GB" sz="1100" dirty="0">
                <a:latin typeface="Sassoon Infant Std" panose="020B0503020103030203" pitchFamily="34" charset="0"/>
              </a:rPr>
              <a:t>Easter Around the World</a:t>
            </a:r>
          </a:p>
          <a:p>
            <a:r>
              <a:rPr lang="en-GB" sz="1100" dirty="0">
                <a:latin typeface="Sassoon Infant Std" panose="020B0503020103030203" pitchFamily="34" charset="0"/>
              </a:rPr>
              <a:t>Space Exploration</a:t>
            </a:r>
            <a:endParaRPr lang="en-GB" sz="1600" dirty="0">
              <a:latin typeface="Sassoon Infant Std" panose="020B0503020103030203" pitchFamily="34" charset="0"/>
            </a:endParaRPr>
          </a:p>
        </p:txBody>
      </p:sp>
      <p:sp>
        <p:nvSpPr>
          <p:cNvPr id="19" name="TextBox 18"/>
          <p:cNvSpPr txBox="1"/>
          <p:nvPr/>
        </p:nvSpPr>
        <p:spPr>
          <a:xfrm>
            <a:off x="4682030" y="4841823"/>
            <a:ext cx="2674065" cy="1107996"/>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Artist Focus – Keith Haring</a:t>
            </a:r>
          </a:p>
          <a:p>
            <a:endParaRPr lang="en-GB" sz="1100" dirty="0">
              <a:latin typeface="Sassoon Infant Std" panose="020B0503020103030203" pitchFamily="34" charset="0"/>
            </a:endParaRPr>
          </a:p>
          <a:p>
            <a:r>
              <a:rPr lang="en-GB" sz="1100" dirty="0">
                <a:latin typeface="Sassoon Infant Std" panose="020B0503020103030203" pitchFamily="34" charset="0"/>
              </a:rPr>
              <a:t>As we learn about how to keep our bodies healthy we will use Keith Haring’s artwork as our inspiration to create sculptures and artwork of people. </a:t>
            </a:r>
            <a:endParaRPr lang="en-GB" sz="1600" dirty="0">
              <a:latin typeface="Sassoon Infant Std" panose="020B0503020103030203" pitchFamily="34" charset="0"/>
            </a:endParaRPr>
          </a:p>
        </p:txBody>
      </p:sp>
      <p:sp>
        <p:nvSpPr>
          <p:cNvPr id="24" name="TextBox 23"/>
          <p:cNvSpPr txBox="1"/>
          <p:nvPr/>
        </p:nvSpPr>
        <p:spPr>
          <a:xfrm>
            <a:off x="94895" y="1571230"/>
            <a:ext cx="7209695"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Communication and Language Development</a:t>
            </a:r>
          </a:p>
          <a:p>
            <a:r>
              <a:rPr lang="en-GB" sz="1100" dirty="0">
                <a:latin typeface="Sassoon Infant Std" panose="020B0503020103030203" pitchFamily="34" charset="0"/>
              </a:rPr>
              <a:t>Children’s communication and language development underpins every area of learning. The children will understand why listening is important with both peers and adults. They will ask questions to seek clarification of a text or task. Through talk and play situations children will re-tell familiar stories and create their own. During discussions they will use conjunctions such as ‘and’ or ‘because’ to extend their sentences.</a:t>
            </a:r>
            <a:endParaRPr lang="en-GB" sz="1100" i="1" dirty="0">
              <a:latin typeface="Sassoon Infant Std" panose="020B0503020103030203" pitchFamily="34" charset="0"/>
            </a:endParaRPr>
          </a:p>
        </p:txBody>
      </p:sp>
      <p:pic>
        <p:nvPicPr>
          <p:cNvPr id="21" name="Picture 20"/>
          <p:cNvPicPr>
            <a:picLocks noChangeAspect="1"/>
          </p:cNvPicPr>
          <p:nvPr/>
        </p:nvPicPr>
        <p:blipFill>
          <a:blip r:embed="rId3">
            <a:duotone>
              <a:schemeClr val="accent2">
                <a:shade val="45000"/>
                <a:satMod val="135000"/>
              </a:schemeClr>
              <a:prstClr val="white"/>
            </a:duotone>
          </a:blip>
          <a:stretch>
            <a:fillRect/>
          </a:stretch>
        </p:blipFill>
        <p:spPr>
          <a:xfrm>
            <a:off x="11275654" y="1760939"/>
            <a:ext cx="534935" cy="534935"/>
          </a:xfrm>
          <a:prstGeom prst="rect">
            <a:avLst/>
          </a:prstGeom>
        </p:spPr>
      </p:pic>
      <p:pic>
        <p:nvPicPr>
          <p:cNvPr id="23" name="Picture 22"/>
          <p:cNvPicPr>
            <a:picLocks noChangeAspect="1"/>
          </p:cNvPicPr>
          <p:nvPr/>
        </p:nvPicPr>
        <p:blipFill>
          <a:blip r:embed="rId4">
            <a:lum bright="70000" contrast="-70000"/>
          </a:blip>
          <a:stretch>
            <a:fillRect/>
          </a:stretch>
        </p:blipFill>
        <p:spPr>
          <a:xfrm>
            <a:off x="10354504" y="5524096"/>
            <a:ext cx="1574097" cy="1038993"/>
          </a:xfrm>
          <a:prstGeom prst="rect">
            <a:avLst/>
          </a:prstGeom>
        </p:spPr>
      </p:pic>
      <p:sp>
        <p:nvSpPr>
          <p:cNvPr id="28" name="TextBox 27"/>
          <p:cNvSpPr txBox="1"/>
          <p:nvPr/>
        </p:nvSpPr>
        <p:spPr>
          <a:xfrm>
            <a:off x="7568653" y="4292989"/>
            <a:ext cx="4473146" cy="246221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Knowledge &amp; Understanding of the World</a:t>
            </a:r>
          </a:p>
          <a:p>
            <a:endParaRPr lang="en-GB" sz="1100" b="1" dirty="0">
              <a:latin typeface="Sassoon Infant Std" panose="020B0503020103030203" pitchFamily="34" charset="0"/>
            </a:endParaRPr>
          </a:p>
          <a:p>
            <a:pPr lvl="0"/>
            <a:r>
              <a:rPr lang="en-GB" sz="1100" dirty="0">
                <a:latin typeface="Sassoon Infant Std" panose="020B0503020103030203" pitchFamily="34" charset="0"/>
              </a:rPr>
              <a:t>This half term we will make observations of the changes to the weather and natural environment as we investigate the signs of Spring. </a:t>
            </a:r>
          </a:p>
          <a:p>
            <a:pPr lvl="0"/>
            <a:endParaRPr lang="en-GB" sz="1100" dirty="0">
              <a:latin typeface="Sassoon Infant Std" panose="020B0503020103030203" pitchFamily="34" charset="0"/>
            </a:endParaRPr>
          </a:p>
          <a:p>
            <a:pPr lvl="0"/>
            <a:r>
              <a:rPr lang="en-GB" sz="1100" dirty="0">
                <a:latin typeface="Sassoon Infant Std" panose="020B0503020103030203" pitchFamily="34" charset="0"/>
              </a:rPr>
              <a:t>We will learn about the Easter Story and the different ways Easter is celebrated within our class family and the wider world. </a:t>
            </a:r>
          </a:p>
          <a:p>
            <a:pPr lvl="0"/>
            <a:endParaRPr lang="en-GB" sz="1100" dirty="0">
              <a:latin typeface="Sassoon Infant Std" panose="020B0503020103030203" pitchFamily="34" charset="0"/>
            </a:endParaRPr>
          </a:p>
          <a:p>
            <a:r>
              <a:rPr lang="en-GB" sz="1100" dirty="0">
                <a:latin typeface="Sassoon Infant Std" panose="020B0503020103030203" pitchFamily="34" charset="0"/>
              </a:rPr>
              <a:t>Through our focus text ‘Look Up!’ we will explore space and enjoy an immersive experience in a planetarium.</a:t>
            </a:r>
          </a:p>
          <a:p>
            <a:endParaRPr lang="en-GB" sz="1100" dirty="0">
              <a:latin typeface="Sassoon Infant Std" panose="020B0503020103030203" pitchFamily="34" charset="0"/>
            </a:endParaRPr>
          </a:p>
          <a:p>
            <a:r>
              <a:rPr lang="en-GB" sz="1100" dirty="0">
                <a:latin typeface="Sassoon Infant Std" panose="020B0503020103030203" pitchFamily="34" charset="0"/>
              </a:rPr>
              <a:t>Throughout the half term we will discover more about our bodies, including the ways to keep ourselves healthy through diet, exercise and good oral hygiene.</a:t>
            </a:r>
          </a:p>
        </p:txBody>
      </p:sp>
      <p:grpSp>
        <p:nvGrpSpPr>
          <p:cNvPr id="9" name="Group 8"/>
          <p:cNvGrpSpPr/>
          <p:nvPr/>
        </p:nvGrpSpPr>
        <p:grpSpPr>
          <a:xfrm>
            <a:off x="94895" y="5158464"/>
            <a:ext cx="4487776" cy="1092607"/>
            <a:chOff x="37646" y="5474711"/>
            <a:chExt cx="4487776" cy="1092607"/>
          </a:xfrm>
        </p:grpSpPr>
        <p:sp>
          <p:nvSpPr>
            <p:cNvPr id="8" name="TextBox 7"/>
            <p:cNvSpPr txBox="1"/>
            <p:nvPr/>
          </p:nvSpPr>
          <p:spPr>
            <a:xfrm>
              <a:off x="37646" y="5474711"/>
              <a:ext cx="4487776" cy="109260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Literacy - </a:t>
              </a:r>
              <a:r>
                <a:rPr lang="en-GB" sz="1100" dirty="0">
                  <a:latin typeface="Sassoon Infant Std" panose="020B0503020103030203" pitchFamily="34" charset="0"/>
                </a:rPr>
                <a:t>Focus Stories</a:t>
              </a:r>
            </a:p>
            <a:p>
              <a:endParaRPr lang="en-GB" dirty="0">
                <a:latin typeface="Sassoon Infant Std" panose="020B0503020103030203" pitchFamily="34" charset="0"/>
              </a:endParaRPr>
            </a:p>
            <a:p>
              <a:endParaRPr lang="en-GB" dirty="0">
                <a:latin typeface="Sassoon Infant Std" panose="020B0503020103030203" pitchFamily="34" charset="0"/>
              </a:endParaRPr>
            </a:p>
            <a:p>
              <a:endParaRPr lang="en-GB" dirty="0">
                <a:latin typeface="Sassoon Infant Std" panose="020B0503020103030203" pitchFamily="34" charset="0"/>
              </a:endParaRPr>
            </a:p>
          </p:txBody>
        </p:sp>
        <p:pic>
          <p:nvPicPr>
            <p:cNvPr id="3" name="Picture 2"/>
            <p:cNvPicPr>
              <a:picLocks noChangeAspect="1"/>
            </p:cNvPicPr>
            <p:nvPr/>
          </p:nvPicPr>
          <p:blipFill>
            <a:blip r:embed="rId5"/>
            <a:stretch>
              <a:fillRect/>
            </a:stretch>
          </p:blipFill>
          <p:spPr>
            <a:xfrm>
              <a:off x="2844940" y="5825093"/>
              <a:ext cx="696999" cy="696999"/>
            </a:xfrm>
            <a:prstGeom prst="rect">
              <a:avLst/>
            </a:prstGeom>
          </p:spPr>
        </p:pic>
        <p:pic>
          <p:nvPicPr>
            <p:cNvPr id="5" name="Picture 4"/>
            <p:cNvPicPr>
              <a:picLocks noChangeAspect="1"/>
            </p:cNvPicPr>
            <p:nvPr/>
          </p:nvPicPr>
          <p:blipFill>
            <a:blip r:embed="rId6"/>
            <a:stretch>
              <a:fillRect/>
            </a:stretch>
          </p:blipFill>
          <p:spPr>
            <a:xfrm>
              <a:off x="1957191" y="5825093"/>
              <a:ext cx="696999" cy="696999"/>
            </a:xfrm>
            <a:prstGeom prst="rect">
              <a:avLst/>
            </a:prstGeom>
          </p:spPr>
        </p:pic>
        <p:pic>
          <p:nvPicPr>
            <p:cNvPr id="17" name="Picture 16"/>
            <p:cNvPicPr>
              <a:picLocks noChangeAspect="1"/>
            </p:cNvPicPr>
            <p:nvPr/>
          </p:nvPicPr>
          <p:blipFill>
            <a:blip r:embed="rId7"/>
            <a:stretch>
              <a:fillRect/>
            </a:stretch>
          </p:blipFill>
          <p:spPr>
            <a:xfrm>
              <a:off x="930987" y="5700261"/>
              <a:ext cx="835454" cy="835454"/>
            </a:xfrm>
            <a:prstGeom prst="rect">
              <a:avLst/>
            </a:prstGeom>
          </p:spPr>
        </p:pic>
      </p:grpSp>
      <p:pic>
        <p:nvPicPr>
          <p:cNvPr id="22" name="Picture 21"/>
          <p:cNvPicPr>
            <a:picLocks noChangeAspect="1"/>
          </p:cNvPicPr>
          <p:nvPr/>
        </p:nvPicPr>
        <p:blipFill>
          <a:blip r:embed="rId8">
            <a:lum bright="70000" contrast="-70000"/>
          </a:blip>
          <a:stretch>
            <a:fillRect/>
          </a:stretch>
        </p:blipFill>
        <p:spPr>
          <a:xfrm>
            <a:off x="10136403" y="583587"/>
            <a:ext cx="1807947" cy="920923"/>
          </a:xfrm>
          <a:prstGeom prst="rect">
            <a:avLst/>
          </a:prstGeom>
        </p:spPr>
      </p:pic>
      <p:sp>
        <p:nvSpPr>
          <p:cNvPr id="20" name="TextBox 19"/>
          <p:cNvSpPr txBox="1"/>
          <p:nvPr/>
        </p:nvSpPr>
        <p:spPr>
          <a:xfrm>
            <a:off x="0" y="6547253"/>
            <a:ext cx="5169407" cy="276999"/>
          </a:xfrm>
          <a:prstGeom prst="rect">
            <a:avLst/>
          </a:prstGeom>
          <a:solidFill>
            <a:schemeClr val="bg1">
              <a:lumMod val="95000"/>
            </a:schemeClr>
          </a:solidFill>
        </p:spPr>
        <p:txBody>
          <a:bodyPr wrap="square" rtlCol="0">
            <a:spAutoFit/>
          </a:bodyPr>
          <a:lstStyle/>
          <a:p>
            <a:r>
              <a:rPr lang="en-GB" sz="1200" dirty="0">
                <a:latin typeface="Sassoon Infant Std" panose="020B0503020103030203" pitchFamily="34" charset="0"/>
              </a:rPr>
              <a:t>For further information, please see the school website for EYFS long term plans.</a:t>
            </a:r>
          </a:p>
        </p:txBody>
      </p:sp>
    </p:spTree>
    <p:extLst>
      <p:ext uri="{BB962C8B-B14F-4D97-AF65-F5344CB8AC3E}">
        <p14:creationId xmlns:p14="http://schemas.microsoft.com/office/powerpoint/2010/main" val="212435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1109</Words>
  <Application>Microsoft Office PowerPoint</Application>
  <PresentationFormat>Widescreen</PresentationFormat>
  <Paragraphs>113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Sassoon Infant Std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Swan</dc:creator>
  <cp:lastModifiedBy>Amy Swan</cp:lastModifiedBy>
  <cp:revision>3</cp:revision>
  <dcterms:created xsi:type="dcterms:W3CDTF">2025-09-30T10:07:57Z</dcterms:created>
  <dcterms:modified xsi:type="dcterms:W3CDTF">2025-09-30T10:15:18Z</dcterms:modified>
</cp:coreProperties>
</file>