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87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p:restoredTop sz="94806"/>
  </p:normalViewPr>
  <p:slideViewPr>
    <p:cSldViewPr snapToGrid="0">
      <p:cViewPr>
        <p:scale>
          <a:sx n="125" d="100"/>
          <a:sy n="125" d="100"/>
        </p:scale>
        <p:origin x="1670" y="-979"/>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0D074-2772-9043-AAD9-39D8DB2AADE0}" type="datetimeFigureOut">
              <a:rPr lang="en-US" smtClean="0"/>
              <a:t>4/20/2025</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C7346-C506-EA41-BF96-021F7598E28C}" type="slidenum">
              <a:rPr lang="en-US" smtClean="0"/>
              <a:t>‹#›</a:t>
            </a:fld>
            <a:endParaRPr lang="en-US" dirty="0"/>
          </a:p>
        </p:txBody>
      </p:sp>
    </p:spTree>
    <p:extLst>
      <p:ext uri="{BB962C8B-B14F-4D97-AF65-F5344CB8AC3E}">
        <p14:creationId xmlns:p14="http://schemas.microsoft.com/office/powerpoint/2010/main" val="305448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C7346-C506-EA41-BF96-021F7598E28C}" type="slidenum">
              <a:rPr lang="en-US" smtClean="0"/>
              <a:t>1</a:t>
            </a:fld>
            <a:endParaRPr lang="en-US" dirty="0"/>
          </a:p>
        </p:txBody>
      </p:sp>
    </p:spTree>
    <p:extLst>
      <p:ext uri="{BB962C8B-B14F-4D97-AF65-F5344CB8AC3E}">
        <p14:creationId xmlns:p14="http://schemas.microsoft.com/office/powerpoint/2010/main" val="4119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312942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64975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365171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00947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379227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09963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311772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87128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65381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96216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dirty="0"/>
          </a:p>
        </p:txBody>
      </p:sp>
    </p:spTree>
    <p:extLst>
      <p:ext uri="{BB962C8B-B14F-4D97-AF65-F5344CB8AC3E}">
        <p14:creationId xmlns:p14="http://schemas.microsoft.com/office/powerpoint/2010/main" val="254270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2FD700-A38E-2047-A088-D050FAA0F515}" type="datetimeFigureOut">
              <a:rPr lang="en-US" smtClean="0"/>
              <a:t>4/20/2025</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738D23-20AB-2A49-8833-B96F1FE42E84}" type="slidenum">
              <a:rPr lang="en-US" smtClean="0"/>
              <a:t>‹#›</a:t>
            </a:fld>
            <a:endParaRPr lang="en-US" dirty="0"/>
          </a:p>
        </p:txBody>
      </p:sp>
    </p:spTree>
    <p:extLst>
      <p:ext uri="{BB962C8B-B14F-4D97-AF65-F5344CB8AC3E}">
        <p14:creationId xmlns:p14="http://schemas.microsoft.com/office/powerpoint/2010/main" val="236601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3AC096-11A8-CCBB-C1C5-49D81D5D8E6E}"/>
              </a:ext>
            </a:extLst>
          </p:cNvPr>
          <p:cNvPicPr>
            <a:picLocks noChangeAspect="1"/>
          </p:cNvPicPr>
          <p:nvPr/>
        </p:nvPicPr>
        <p:blipFill>
          <a:blip r:embed="rId3"/>
          <a:stretch>
            <a:fillRect/>
          </a:stretch>
        </p:blipFill>
        <p:spPr>
          <a:xfrm>
            <a:off x="337750" y="2541695"/>
            <a:ext cx="1160503" cy="756086"/>
          </a:xfrm>
          <a:prstGeom prst="rect">
            <a:avLst/>
          </a:prstGeom>
        </p:spPr>
      </p:pic>
      <p:sp>
        <p:nvSpPr>
          <p:cNvPr id="19" name="TextBox 18">
            <a:extLst>
              <a:ext uri="{FF2B5EF4-FFF2-40B4-BE49-F238E27FC236}">
                <a16:creationId xmlns:a16="http://schemas.microsoft.com/office/drawing/2014/main" id="{CCC1C8BE-B833-4364-4EB5-69403A733CD9}"/>
              </a:ext>
            </a:extLst>
          </p:cNvPr>
          <p:cNvSpPr txBox="1"/>
          <p:nvPr/>
        </p:nvSpPr>
        <p:spPr>
          <a:xfrm>
            <a:off x="1959750" y="1984734"/>
            <a:ext cx="4650416" cy="8263801"/>
          </a:xfrm>
          <a:prstGeom prst="rect">
            <a:avLst/>
          </a:prstGeom>
          <a:noFill/>
        </p:spPr>
        <p:txBody>
          <a:bodyPr wrap="square">
            <a:spAutoFit/>
          </a:bodyPr>
          <a:lstStyle/>
          <a:p>
            <a:r>
              <a:rPr lang="en-US" sz="900" b="1" dirty="0" smtClean="0"/>
              <a:t>We hope you have all had a wonderful holiday and are ready for another exciting half term.</a:t>
            </a:r>
            <a:endParaRPr lang="en-GB" sz="900" dirty="0"/>
          </a:p>
          <a:p>
            <a:endParaRPr lang="en-US" sz="900" i="1" u="none" strike="noStrike" dirty="0" smtClean="0">
              <a:solidFill>
                <a:srgbClr val="7030A0"/>
              </a:solidFill>
              <a:effectLst/>
            </a:endParaRPr>
          </a:p>
          <a:p>
            <a:r>
              <a:rPr lang="en-GB" sz="900" b="1" dirty="0" smtClean="0">
                <a:solidFill>
                  <a:srgbClr val="7030A0"/>
                </a:solidFill>
              </a:rPr>
              <a:t>Curriculum 		                                                                                           </a:t>
            </a:r>
          </a:p>
          <a:p>
            <a:r>
              <a:rPr lang="en-GB" sz="900" dirty="0" smtClean="0"/>
              <a:t>Over </a:t>
            </a:r>
            <a:r>
              <a:rPr lang="en-GB" sz="900" dirty="0"/>
              <a:t>this half term, Year </a:t>
            </a:r>
            <a:r>
              <a:rPr lang="en-GB" sz="900" dirty="0" smtClean="0"/>
              <a:t>2 </a:t>
            </a:r>
            <a:r>
              <a:rPr lang="en-GB" sz="900" dirty="0"/>
              <a:t>will be focusing on the following curriculum </a:t>
            </a:r>
            <a:r>
              <a:rPr lang="en-GB" sz="900" dirty="0" smtClean="0"/>
              <a:t>areas:</a:t>
            </a:r>
            <a:endParaRPr lang="en-GB" sz="900" dirty="0"/>
          </a:p>
          <a:p>
            <a:pPr rtl="0">
              <a:lnSpc>
                <a:spcPct val="150000"/>
              </a:lnSpc>
              <a:spcBef>
                <a:spcPts val="0"/>
              </a:spcBef>
              <a:spcAft>
                <a:spcPts val="0"/>
              </a:spcAft>
            </a:pPr>
            <a:r>
              <a:rPr lang="en-GB" sz="900" b="1" i="0" u="none" strike="noStrike" dirty="0" smtClean="0">
                <a:solidFill>
                  <a:srgbClr val="7030A0"/>
                </a:solidFill>
                <a:effectLst/>
              </a:rPr>
              <a:t>English </a:t>
            </a:r>
            <a:endParaRPr lang="en-GB" sz="900" b="1" i="0" u="none" strike="noStrike" dirty="0">
              <a:solidFill>
                <a:srgbClr val="7030A0"/>
              </a:solidFill>
              <a:effectLst/>
            </a:endParaRPr>
          </a:p>
          <a:p>
            <a:r>
              <a:rPr lang="en-US" sz="900" dirty="0" smtClean="0"/>
              <a:t>At the beginning of this half term we will be reading the adventure story ‘Captain </a:t>
            </a:r>
            <a:r>
              <a:rPr lang="en-US" sz="900" dirty="0" err="1" smtClean="0"/>
              <a:t>Flinn</a:t>
            </a:r>
            <a:r>
              <a:rPr lang="en-US" sz="900" dirty="0" smtClean="0"/>
              <a:t> and the Pirate Dinosaurs’. As part of this unit, we will be </a:t>
            </a:r>
            <a:r>
              <a:rPr lang="en-US" sz="900" dirty="0" smtClean="0"/>
              <a:t>planning and writing an alternative adventure for the story. </a:t>
            </a:r>
            <a:r>
              <a:rPr lang="en-US" sz="900" dirty="0" smtClean="0"/>
              <a:t>We </a:t>
            </a:r>
            <a:r>
              <a:rPr lang="en-US" sz="900" dirty="0" smtClean="0"/>
              <a:t>will be doing lots of grammar based work to make sure that we are writing in the correct tense and we will be using adjectives and adverbs to make our writing interesting to read. </a:t>
            </a:r>
            <a:r>
              <a:rPr lang="en-US" sz="900" dirty="0" smtClean="0"/>
              <a:t>We have started looking at contractions and we will continue to try to use these in ou</a:t>
            </a:r>
            <a:r>
              <a:rPr lang="en-US" sz="900" dirty="0" smtClean="0"/>
              <a:t>r work. </a:t>
            </a:r>
            <a:r>
              <a:rPr lang="en-US" sz="900" dirty="0" smtClean="0"/>
              <a:t>Later </a:t>
            </a:r>
            <a:r>
              <a:rPr lang="en-US" sz="900" dirty="0" smtClean="0"/>
              <a:t>in the half term, we will move </a:t>
            </a:r>
            <a:r>
              <a:rPr lang="en-US" sz="900" dirty="0" smtClean="0"/>
              <a:t>on instructional writing where we will use imperative verbs, time conjunctions and write in chronological order. </a:t>
            </a:r>
          </a:p>
          <a:p>
            <a:endParaRPr lang="en-US" sz="900" dirty="0">
              <a:solidFill>
                <a:srgbClr val="000000"/>
              </a:solidFill>
            </a:endParaRPr>
          </a:p>
          <a:p>
            <a:r>
              <a:rPr lang="en-US" sz="900" b="1" dirty="0" smtClean="0">
                <a:solidFill>
                  <a:srgbClr val="7030A0"/>
                </a:solidFill>
              </a:rPr>
              <a:t>Reading and Phonics</a:t>
            </a:r>
            <a:endParaRPr lang="en-US" sz="900" b="1" dirty="0" smtClean="0">
              <a:solidFill>
                <a:srgbClr val="7030A0"/>
              </a:solidFill>
            </a:endParaRPr>
          </a:p>
          <a:p>
            <a:r>
              <a:rPr lang="en-US" sz="900" dirty="0" smtClean="0"/>
              <a:t>Please continue to read with your child at least 3 times a week at home. This is hugely beneficial to your child’s reading development and will also help to foster a love of reading. Even though we send leveled reading books home, you can read anything with your children – comics, magazines, books that you have a home – anything that interests them</a:t>
            </a:r>
            <a:r>
              <a:rPr lang="en-US" sz="900" dirty="0" smtClean="0"/>
              <a:t>!</a:t>
            </a:r>
          </a:p>
          <a:p>
            <a:r>
              <a:rPr lang="en-US" sz="900" dirty="0" smtClean="0"/>
              <a:t>In June, some children will be retaking the phonics screening test from Year 1. If your child is doing this, their teacher will send home some revision resources in the first week of the half term.</a:t>
            </a:r>
            <a:endParaRPr lang="en-US" sz="900" dirty="0" smtClean="0"/>
          </a:p>
          <a:p>
            <a:endParaRPr lang="en-US" sz="900" dirty="0" smtClean="0"/>
          </a:p>
          <a:p>
            <a:pPr>
              <a:lnSpc>
                <a:spcPct val="150000"/>
              </a:lnSpc>
            </a:pPr>
            <a:r>
              <a:rPr lang="en-GB" sz="900" b="1" dirty="0">
                <a:solidFill>
                  <a:srgbClr val="7030A0"/>
                </a:solidFill>
              </a:rPr>
              <a:t>Maths</a:t>
            </a:r>
          </a:p>
          <a:p>
            <a:r>
              <a:rPr lang="en-US" sz="900" dirty="0" smtClean="0"/>
              <a:t>This half term we will learn about fractions. We will begin by understanding parts and wholes and equal and unequal parts. We will then go on to recognize and find halves, quarters and thirds. </a:t>
            </a:r>
            <a:r>
              <a:rPr lang="en-US" sz="900" dirty="0" smtClean="0"/>
              <a:t>At the end of this unit we will learn to count in fractions. After this, we will learn to tell the time. We will begin by revising o’clock and half past, then move onto quarter past and quarter to. We will look at telling time to 5 minute intervals past and to the hour.</a:t>
            </a:r>
            <a:endParaRPr lang="en-US" sz="900" dirty="0" smtClean="0"/>
          </a:p>
          <a:p>
            <a:r>
              <a:rPr lang="en-US" sz="900" dirty="0"/>
              <a:t/>
            </a:r>
            <a:br>
              <a:rPr lang="en-US" sz="900" dirty="0"/>
            </a:br>
            <a:endParaRPr lang="en-US" sz="900" dirty="0" smtClean="0"/>
          </a:p>
          <a:p>
            <a:r>
              <a:rPr lang="en-GB" sz="900" b="1" dirty="0">
                <a:solidFill>
                  <a:srgbClr val="7030A0"/>
                </a:solidFill>
                <a:latin typeface="Calibri" panose="020F0502020204030204" pitchFamily="34" charset="0"/>
                <a:ea typeface="Calibri" panose="020F0502020204030204" pitchFamily="34" charset="0"/>
                <a:cs typeface="Calibri" panose="020F0502020204030204" pitchFamily="34" charset="0"/>
              </a:rPr>
              <a:t>Science – </a:t>
            </a:r>
            <a:r>
              <a:rPr lang="en-GB" sz="900" b="1" dirty="0" smtClean="0">
                <a:solidFill>
                  <a:srgbClr val="7030A0"/>
                </a:solidFill>
                <a:latin typeface="Calibri" panose="020F0502020204030204" pitchFamily="34" charset="0"/>
                <a:ea typeface="Calibri" panose="020F0502020204030204" pitchFamily="34" charset="0"/>
                <a:cs typeface="Calibri" panose="020F0502020204030204" pitchFamily="34" charset="0"/>
              </a:rPr>
              <a:t>Plants</a:t>
            </a:r>
            <a:endParaRPr lang="en-GB" sz="900" dirty="0">
              <a:solidFill>
                <a:srgbClr val="7030A0"/>
              </a:solidFill>
              <a:latin typeface="Calibri" panose="020F0502020204030204" pitchFamily="34" charset="0"/>
              <a:ea typeface="Calibri" panose="020F0502020204030204" pitchFamily="34" charset="0"/>
              <a:cs typeface="Calibri" panose="020F0502020204030204" pitchFamily="34" charset="0"/>
            </a:endParaRPr>
          </a:p>
          <a:p>
            <a:r>
              <a:rPr lang="en-GB" sz="900" dirty="0">
                <a:latin typeface="Calibri" panose="020F0502020204030204" pitchFamily="34" charset="0"/>
                <a:ea typeface="Calibri" panose="020F0502020204030204" pitchFamily="34" charset="0"/>
                <a:cs typeface="Calibri" panose="020F0502020204030204" pitchFamily="34" charset="0"/>
              </a:rPr>
              <a:t>Our science lessons this half term </a:t>
            </a:r>
            <a:r>
              <a:rPr lang="en-US" sz="900" dirty="0" smtClean="0">
                <a:latin typeface="Calibri" panose="020F0502020204030204" pitchFamily="34" charset="0"/>
                <a:ea typeface="Calibri" panose="020F0502020204030204" pitchFamily="34" charset="0"/>
                <a:cs typeface="Calibri" panose="020F0502020204030204" pitchFamily="34" charset="0"/>
              </a:rPr>
              <a:t>focus on learning about </a:t>
            </a:r>
            <a:r>
              <a:rPr lang="en-US" sz="900" dirty="0" smtClean="0">
                <a:latin typeface="Calibri" panose="020F0502020204030204" pitchFamily="34" charset="0"/>
                <a:ea typeface="Calibri" panose="020F0502020204030204" pitchFamily="34" charset="0"/>
                <a:cs typeface="Calibri" panose="020F0502020204030204" pitchFamily="34" charset="0"/>
              </a:rPr>
              <a:t>plants.</a:t>
            </a:r>
            <a:r>
              <a:rPr lang="en-US" dirty="0">
                <a:latin typeface="Calibri" panose="020F0502020204030204" pitchFamily="34" charset="0"/>
                <a:ea typeface="Calibri" panose="020F0502020204030204" pitchFamily="34" charset="0"/>
                <a:cs typeface="Calibri" panose="020F0502020204030204" pitchFamily="34" charset="0"/>
              </a:rPr>
              <a:t> </a:t>
            </a:r>
            <a:r>
              <a:rPr lang="en-US" sz="900" dirty="0" smtClean="0">
                <a:latin typeface="Calibri" panose="020F0502020204030204" pitchFamily="34" charset="0"/>
                <a:ea typeface="Calibri" panose="020F0502020204030204" pitchFamily="34" charset="0"/>
                <a:cs typeface="Calibri" panose="020F0502020204030204" pitchFamily="34" charset="0"/>
              </a:rPr>
              <a:t>We have two main learning objectives to explore: to o</a:t>
            </a:r>
            <a:r>
              <a:rPr lang="en-US" sz="900" dirty="0" smtClean="0">
                <a:latin typeface="Calibri" panose="020F0502020204030204" pitchFamily="34" charset="0"/>
                <a:ea typeface="Calibri" panose="020F0502020204030204" pitchFamily="34" charset="0"/>
                <a:cs typeface="Calibri" panose="020F0502020204030204" pitchFamily="34" charset="0"/>
              </a:rPr>
              <a:t>bserve </a:t>
            </a:r>
            <a:r>
              <a:rPr lang="en-US" sz="900" dirty="0">
                <a:latin typeface="Calibri" panose="020F0502020204030204" pitchFamily="34" charset="0"/>
                <a:ea typeface="Calibri" panose="020F0502020204030204" pitchFamily="34" charset="0"/>
                <a:cs typeface="Calibri" panose="020F0502020204030204" pitchFamily="34" charset="0"/>
              </a:rPr>
              <a:t>and describe how seeds and bulbs grow into mature plants </a:t>
            </a:r>
          </a:p>
          <a:p>
            <a:r>
              <a:rPr lang="en-US" sz="900" dirty="0">
                <a:latin typeface="Calibri" panose="020F0502020204030204" pitchFamily="34" charset="0"/>
                <a:ea typeface="Calibri" panose="020F0502020204030204" pitchFamily="34" charset="0"/>
                <a:cs typeface="Calibri" panose="020F0502020204030204" pitchFamily="34" charset="0"/>
              </a:rPr>
              <a:t>a</a:t>
            </a:r>
            <a:r>
              <a:rPr lang="en-US" sz="900" dirty="0" smtClean="0">
                <a:latin typeface="Calibri" panose="020F0502020204030204" pitchFamily="34" charset="0"/>
                <a:ea typeface="Calibri" panose="020F0502020204030204" pitchFamily="34" charset="0"/>
                <a:cs typeface="Calibri" panose="020F0502020204030204" pitchFamily="34" charset="0"/>
              </a:rPr>
              <a:t>nd to find out what plants need to </a:t>
            </a:r>
            <a:r>
              <a:rPr lang="en-US" sz="900" dirty="0">
                <a:latin typeface="Calibri" panose="020F0502020204030204" pitchFamily="34" charset="0"/>
                <a:ea typeface="Calibri" panose="020F0502020204030204" pitchFamily="34" charset="0"/>
                <a:cs typeface="Calibri" panose="020F0502020204030204" pitchFamily="34" charset="0"/>
              </a:rPr>
              <a:t>grow and stay </a:t>
            </a:r>
            <a:r>
              <a:rPr lang="en-US" sz="900" dirty="0" smtClean="0">
                <a:latin typeface="Calibri" panose="020F0502020204030204" pitchFamily="34" charset="0"/>
                <a:ea typeface="Calibri" panose="020F0502020204030204" pitchFamily="34" charset="0"/>
                <a:cs typeface="Calibri" panose="020F0502020204030204" pitchFamily="34" charset="0"/>
              </a:rPr>
              <a:t>healthy. We will be doing lots investigations into growing plants to help us learn about this.</a:t>
            </a:r>
            <a:endParaRPr lang="en-US" sz="900" dirty="0">
              <a:latin typeface="Calibri" panose="020F0502020204030204" pitchFamily="34" charset="0"/>
              <a:ea typeface="Calibri" panose="020F0502020204030204" pitchFamily="34" charset="0"/>
              <a:cs typeface="Calibri" panose="020F0502020204030204" pitchFamily="34" charset="0"/>
            </a:endParaRPr>
          </a:p>
          <a:p>
            <a:r>
              <a:rPr lang="en-US" sz="900" dirty="0"/>
              <a:t/>
            </a:r>
            <a:br>
              <a:rPr lang="en-US" sz="900" dirty="0"/>
            </a:br>
            <a:endParaRPr lang="en-US" sz="900" dirty="0"/>
          </a:p>
          <a:p>
            <a:r>
              <a:rPr lang="en-GB" sz="900" b="1" dirty="0" smtClean="0">
                <a:solidFill>
                  <a:srgbClr val="7030A0"/>
                </a:solidFill>
              </a:rPr>
              <a:t>Geography – Our Wonderful World</a:t>
            </a:r>
            <a:endParaRPr lang="en-GB" sz="900" b="1" dirty="0">
              <a:solidFill>
                <a:srgbClr val="7030A0"/>
              </a:solidFill>
            </a:endParaRPr>
          </a:p>
          <a:p>
            <a:r>
              <a:rPr lang="en-US" sz="900" dirty="0" smtClean="0"/>
              <a:t>This </a:t>
            </a:r>
            <a:r>
              <a:rPr lang="en-US" sz="900" dirty="0"/>
              <a:t>topic focuses on  pupils developing an understanding of </a:t>
            </a:r>
            <a:r>
              <a:rPr lang="en-US" sz="900" dirty="0" smtClean="0"/>
              <a:t>the world around them. They will learn to name and locate the seven continents of the world and the oceans that surround them. They will begin to </a:t>
            </a:r>
            <a:r>
              <a:rPr lang="en-GB" sz="900" dirty="0" smtClean="0">
                <a:latin typeface="Calibri" panose="020F0502020204030204" pitchFamily="34" charset="0"/>
                <a:ea typeface="Calibri" panose="020F0502020204030204" pitchFamily="34" charset="0"/>
                <a:cs typeface="Calibri" panose="020F0502020204030204" pitchFamily="34" charset="0"/>
              </a:rPr>
              <a:t>u</a:t>
            </a:r>
            <a:r>
              <a:rPr lang="en-GB" sz="900" dirty="0" smtClean="0">
                <a:latin typeface="Calibri" panose="020F0502020204030204" pitchFamily="34" charset="0"/>
                <a:ea typeface="Calibri" panose="020F0502020204030204" pitchFamily="34" charset="0"/>
                <a:cs typeface="Calibri" panose="020F0502020204030204" pitchFamily="34" charset="0"/>
              </a:rPr>
              <a:t>nderstand </a:t>
            </a:r>
            <a:r>
              <a:rPr lang="en-GB" sz="900" dirty="0">
                <a:latin typeface="Calibri" panose="020F0502020204030204" pitchFamily="34" charset="0"/>
                <a:ea typeface="Calibri" panose="020F0502020204030204" pitchFamily="34" charset="0"/>
                <a:cs typeface="Calibri" panose="020F0502020204030204" pitchFamily="34" charset="0"/>
              </a:rPr>
              <a:t>geographical similarities and differences </a:t>
            </a:r>
            <a:r>
              <a:rPr lang="en-GB" sz="900" dirty="0" smtClean="0">
                <a:latin typeface="Calibri" panose="020F0502020204030204" pitchFamily="34" charset="0"/>
                <a:ea typeface="Calibri" panose="020F0502020204030204" pitchFamily="34" charset="0"/>
                <a:cs typeface="Calibri" panose="020F0502020204030204" pitchFamily="34" charset="0"/>
              </a:rPr>
              <a:t>about places when </a:t>
            </a:r>
            <a:r>
              <a:rPr lang="en-GB" sz="900" dirty="0">
                <a:latin typeface="Calibri" panose="020F0502020204030204" pitchFamily="34" charset="0"/>
                <a:ea typeface="Calibri" panose="020F0502020204030204" pitchFamily="34" charset="0"/>
                <a:cs typeface="Calibri" panose="020F0502020204030204" pitchFamily="34" charset="0"/>
              </a:rPr>
              <a:t>studying  both human and physical </a:t>
            </a:r>
            <a:r>
              <a:rPr lang="en-GB" sz="900" dirty="0" smtClean="0">
                <a:latin typeface="Calibri" panose="020F0502020204030204" pitchFamily="34" charset="0"/>
                <a:ea typeface="Calibri" panose="020F0502020204030204" pitchFamily="34" charset="0"/>
                <a:cs typeface="Calibri" panose="020F0502020204030204" pitchFamily="34" charset="0"/>
              </a:rPr>
              <a:t>geography. We will practise using maps and atlases to help us </a:t>
            </a:r>
            <a:r>
              <a:rPr lang="en-GB" sz="900" smtClean="0">
                <a:latin typeface="Calibri" panose="020F0502020204030204" pitchFamily="34" charset="0"/>
                <a:ea typeface="Calibri" panose="020F0502020204030204" pitchFamily="34" charset="0"/>
                <a:cs typeface="Calibri" panose="020F0502020204030204" pitchFamily="34" charset="0"/>
              </a:rPr>
              <a:t>during this topic.</a:t>
            </a:r>
            <a:endParaRPr lang="en-US" sz="900" dirty="0"/>
          </a:p>
          <a:p>
            <a:endParaRPr lang="en-US" sz="900" dirty="0" smtClean="0"/>
          </a:p>
          <a:p>
            <a:endParaRPr lang="en-US" sz="900" dirty="0"/>
          </a:p>
          <a:p>
            <a:r>
              <a:rPr lang="en-US" sz="900" b="1" dirty="0" smtClean="0">
                <a:solidFill>
                  <a:srgbClr val="7030A0"/>
                </a:solidFill>
              </a:rPr>
              <a:t>Pumps </a:t>
            </a:r>
          </a:p>
          <a:p>
            <a:r>
              <a:rPr lang="en-US" sz="900" dirty="0" smtClean="0"/>
              <a:t>In all year groups, children should have indoor pumps to wear when in school. Please ensure that your child has pumps which are labelled with their name to keep in school.</a:t>
            </a:r>
          </a:p>
          <a:p>
            <a:endParaRPr lang="en-US" sz="900" dirty="0"/>
          </a:p>
          <a:p>
            <a:r>
              <a:rPr lang="en-US" sz="900" dirty="0"/>
              <a:t/>
            </a:r>
            <a:br>
              <a:rPr lang="en-US" sz="900" dirty="0"/>
            </a:br>
            <a:r>
              <a:rPr lang="en-GB" sz="900" dirty="0"/>
              <a:t/>
            </a:r>
            <a:br>
              <a:rPr lang="en-GB" sz="900" dirty="0"/>
            </a:br>
            <a:endParaRPr lang="en-GB" sz="900" dirty="0">
              <a:solidFill>
                <a:srgbClr val="000000"/>
              </a:solidFill>
            </a:endParaRPr>
          </a:p>
          <a:p>
            <a:endParaRPr lang="en-US" sz="900" dirty="0"/>
          </a:p>
          <a:p>
            <a:endParaRPr lang="en-US" sz="900" dirty="0"/>
          </a:p>
          <a:p>
            <a:endParaRPr lang="en-US" sz="900" dirty="0"/>
          </a:p>
          <a:p>
            <a:endParaRPr lang="en-GB" sz="900" dirty="0"/>
          </a:p>
        </p:txBody>
      </p:sp>
      <p:pic>
        <p:nvPicPr>
          <p:cNvPr id="1030" name="Picture 6" descr="119,712 Sports Equipment Banner Images, Stock Photos &amp; Vectors |  Shutterstock">
            <a:extLst>
              <a:ext uri="{FF2B5EF4-FFF2-40B4-BE49-F238E27FC236}">
                <a16:creationId xmlns:a16="http://schemas.microsoft.com/office/drawing/2014/main" id="{B60D7317-3DC0-7961-248F-2A0203529F8C}"/>
              </a:ext>
            </a:extLst>
          </p:cNvPr>
          <p:cNvPicPr>
            <a:picLocks noChangeAspect="1" noChangeArrowheads="1"/>
          </p:cNvPicPr>
          <p:nvPr/>
        </p:nvPicPr>
        <p:blipFill rotWithShape="1">
          <a:blip r:embed="rId4">
            <a:alphaModFix amt="84000"/>
            <a:extLst>
              <a:ext uri="{28A0092B-C50C-407E-A947-70E740481C1C}">
                <a14:useLocalDpi xmlns:a14="http://schemas.microsoft.com/office/drawing/2010/main" val="0"/>
              </a:ext>
            </a:extLst>
          </a:blip>
          <a:srcRect b="7567"/>
          <a:stretch/>
        </p:blipFill>
        <p:spPr bwMode="auto">
          <a:xfrm>
            <a:off x="169894" y="5236247"/>
            <a:ext cx="1538574" cy="57460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5AFB832-000B-E2C6-D321-63847F6AE5DA}"/>
              </a:ext>
            </a:extLst>
          </p:cNvPr>
          <p:cNvSpPr/>
          <p:nvPr/>
        </p:nvSpPr>
        <p:spPr>
          <a:xfrm>
            <a:off x="1929300" y="0"/>
            <a:ext cx="4707467" cy="184666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F4914E8-AE37-D2CE-C0A8-75B6B2E1F913}"/>
              </a:ext>
            </a:extLst>
          </p:cNvPr>
          <p:cNvSpPr txBox="1"/>
          <p:nvPr/>
        </p:nvSpPr>
        <p:spPr>
          <a:xfrm>
            <a:off x="2248465" y="0"/>
            <a:ext cx="4572000" cy="1846659"/>
          </a:xfrm>
          <a:prstGeom prst="rect">
            <a:avLst/>
          </a:prstGeom>
          <a:noFill/>
        </p:spPr>
        <p:txBody>
          <a:bodyPr wrap="square" rtlCol="0">
            <a:spAutoFit/>
          </a:bodyPr>
          <a:lstStyle/>
          <a:p>
            <a:r>
              <a:rPr lang="en-US" sz="3800" i="1" dirty="0">
                <a:solidFill>
                  <a:schemeClr val="bg1"/>
                </a:solidFill>
              </a:rPr>
              <a:t>Year </a:t>
            </a:r>
            <a:r>
              <a:rPr lang="en-US" sz="3800" i="1" dirty="0" smtClean="0">
                <a:solidFill>
                  <a:schemeClr val="bg1"/>
                </a:solidFill>
              </a:rPr>
              <a:t>2 </a:t>
            </a:r>
            <a:r>
              <a:rPr lang="en-US" sz="3800" i="1" dirty="0">
                <a:solidFill>
                  <a:schemeClr val="bg1"/>
                </a:solidFill>
              </a:rPr>
              <a:t>– Low Road and Windmill Music Federation</a:t>
            </a:r>
          </a:p>
        </p:txBody>
      </p:sp>
      <p:sp>
        <p:nvSpPr>
          <p:cNvPr id="7" name="TextBox 6">
            <a:extLst>
              <a:ext uri="{FF2B5EF4-FFF2-40B4-BE49-F238E27FC236}">
                <a16:creationId xmlns:a16="http://schemas.microsoft.com/office/drawing/2014/main" id="{504DD419-C253-FB00-D754-DD7CC6BE2D22}"/>
              </a:ext>
            </a:extLst>
          </p:cNvPr>
          <p:cNvSpPr txBox="1"/>
          <p:nvPr/>
        </p:nvSpPr>
        <p:spPr>
          <a:xfrm>
            <a:off x="37535" y="1562546"/>
            <a:ext cx="1828800" cy="830997"/>
          </a:xfrm>
          <a:prstGeom prst="rect">
            <a:avLst/>
          </a:prstGeom>
          <a:noFill/>
        </p:spPr>
        <p:txBody>
          <a:bodyPr wrap="square" rtlCol="0">
            <a:spAutoFit/>
          </a:bodyPr>
          <a:lstStyle/>
          <a:p>
            <a:pPr algn="ctr">
              <a:lnSpc>
                <a:spcPct val="150000"/>
              </a:lnSpc>
            </a:pPr>
            <a:r>
              <a:rPr lang="en-US" sz="1600" dirty="0"/>
              <a:t>Year </a:t>
            </a:r>
            <a:r>
              <a:rPr lang="en-US" sz="1600" dirty="0" smtClean="0"/>
              <a:t>2</a:t>
            </a:r>
            <a:endParaRPr lang="en-US" sz="1600" dirty="0"/>
          </a:p>
          <a:p>
            <a:pPr algn="ctr">
              <a:lnSpc>
                <a:spcPct val="150000"/>
              </a:lnSpc>
            </a:pPr>
            <a:r>
              <a:rPr lang="en-US" sz="1600" b="1" dirty="0" smtClean="0">
                <a:solidFill>
                  <a:srgbClr val="7030A0"/>
                </a:solidFill>
              </a:rPr>
              <a:t>April </a:t>
            </a:r>
            <a:r>
              <a:rPr lang="en-US" sz="1600" b="1" dirty="0" smtClean="0">
                <a:solidFill>
                  <a:srgbClr val="7030A0"/>
                </a:solidFill>
              </a:rPr>
              <a:t>2025</a:t>
            </a:r>
            <a:endParaRPr lang="en-US" sz="1600" b="1" dirty="0">
              <a:solidFill>
                <a:srgbClr val="7030A0"/>
              </a:solidFill>
            </a:endParaRPr>
          </a:p>
        </p:txBody>
      </p:sp>
      <p:cxnSp>
        <p:nvCxnSpPr>
          <p:cNvPr id="9" name="Straight Connector 8">
            <a:extLst>
              <a:ext uri="{FF2B5EF4-FFF2-40B4-BE49-F238E27FC236}">
                <a16:creationId xmlns:a16="http://schemas.microsoft.com/office/drawing/2014/main" id="{21880922-1F7D-C232-9EF0-FB363E054CB5}"/>
              </a:ext>
            </a:extLst>
          </p:cNvPr>
          <p:cNvCxnSpPr>
            <a:cxnSpLocks/>
          </p:cNvCxnSpPr>
          <p:nvPr/>
        </p:nvCxnSpPr>
        <p:spPr>
          <a:xfrm>
            <a:off x="232688" y="2381437"/>
            <a:ext cx="145913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84FC561-FF17-B4CA-119E-3078F4BFB77E}"/>
              </a:ext>
            </a:extLst>
          </p:cNvPr>
          <p:cNvSpPr txBox="1"/>
          <p:nvPr/>
        </p:nvSpPr>
        <p:spPr>
          <a:xfrm>
            <a:off x="98254" y="2434571"/>
            <a:ext cx="1828800" cy="600164"/>
          </a:xfrm>
          <a:prstGeom prst="rect">
            <a:avLst/>
          </a:prstGeom>
          <a:noFill/>
        </p:spPr>
        <p:txBody>
          <a:bodyPr wrap="square" rtlCol="0">
            <a:spAutoFit/>
          </a:bodyPr>
          <a:lstStyle/>
          <a:p>
            <a:pPr algn="l" fontAlgn="base"/>
            <a:endParaRPr lang="en-GB" sz="1100" b="0" i="0" dirty="0">
              <a:solidFill>
                <a:srgbClr val="000000"/>
              </a:solidFill>
              <a:effectLst/>
              <a:latin typeface="+mj-lt"/>
            </a:endParaRPr>
          </a:p>
          <a:p>
            <a:r>
              <a:rPr lang="en-GB" sz="1100" dirty="0">
                <a:latin typeface="+mj-lt"/>
              </a:rPr>
              <a:t/>
            </a:r>
            <a:br>
              <a:rPr lang="en-GB" sz="1100" dirty="0">
                <a:latin typeface="+mj-lt"/>
              </a:rPr>
            </a:br>
            <a:endParaRPr lang="en-US" sz="1100" b="1" i="1" dirty="0">
              <a:solidFill>
                <a:srgbClr val="7030A0"/>
              </a:solidFill>
              <a:latin typeface="+mj-lt"/>
            </a:endParaRPr>
          </a:p>
        </p:txBody>
      </p:sp>
      <p:sp>
        <p:nvSpPr>
          <p:cNvPr id="5" name="TextBox 4">
            <a:extLst>
              <a:ext uri="{FF2B5EF4-FFF2-40B4-BE49-F238E27FC236}">
                <a16:creationId xmlns:a16="http://schemas.microsoft.com/office/drawing/2014/main" id="{ED545E0E-4710-0AB6-F55E-2382B2EEC13F}"/>
              </a:ext>
            </a:extLst>
          </p:cNvPr>
          <p:cNvSpPr txBox="1"/>
          <p:nvPr/>
        </p:nvSpPr>
        <p:spPr>
          <a:xfrm>
            <a:off x="217734" y="3258021"/>
            <a:ext cx="1828800" cy="215444"/>
          </a:xfrm>
          <a:prstGeom prst="rect">
            <a:avLst/>
          </a:prstGeom>
          <a:noFill/>
        </p:spPr>
        <p:txBody>
          <a:bodyPr wrap="square">
            <a:spAutoFit/>
          </a:bodyPr>
          <a:lstStyle/>
          <a:p>
            <a:r>
              <a:rPr lang="en-GB" sz="800" dirty="0">
                <a:solidFill>
                  <a:srgbClr val="7030A0"/>
                </a:solidFill>
                <a:effectLst/>
                <a:latin typeface="Helvetica" pitchFamily="2" charset="0"/>
              </a:rPr>
              <a:t>https://classroom.google.com</a:t>
            </a:r>
          </a:p>
        </p:txBody>
      </p:sp>
      <p:pic>
        <p:nvPicPr>
          <p:cNvPr id="13" name="Picture 12">
            <a:extLst>
              <a:ext uri="{FF2B5EF4-FFF2-40B4-BE49-F238E27FC236}">
                <a16:creationId xmlns:a16="http://schemas.microsoft.com/office/drawing/2014/main" id="{C326064C-4770-E735-4E08-0A066CED19A5}"/>
              </a:ext>
            </a:extLst>
          </p:cNvPr>
          <p:cNvPicPr>
            <a:picLocks noChangeAspect="1"/>
          </p:cNvPicPr>
          <p:nvPr/>
        </p:nvPicPr>
        <p:blipFill>
          <a:blip r:embed="rId5"/>
          <a:stretch>
            <a:fillRect/>
          </a:stretch>
        </p:blipFill>
        <p:spPr>
          <a:xfrm>
            <a:off x="127128" y="3699811"/>
            <a:ext cx="1639305" cy="409826"/>
          </a:xfrm>
          <a:prstGeom prst="rect">
            <a:avLst/>
          </a:prstGeom>
        </p:spPr>
      </p:pic>
      <p:sp>
        <p:nvSpPr>
          <p:cNvPr id="24" name="TextBox 23">
            <a:extLst>
              <a:ext uri="{FF2B5EF4-FFF2-40B4-BE49-F238E27FC236}">
                <a16:creationId xmlns:a16="http://schemas.microsoft.com/office/drawing/2014/main" id="{40F346F8-0779-7073-2D3F-ED796B166F56}"/>
              </a:ext>
            </a:extLst>
          </p:cNvPr>
          <p:cNvSpPr txBox="1"/>
          <p:nvPr/>
        </p:nvSpPr>
        <p:spPr>
          <a:xfrm>
            <a:off x="4839" y="4109637"/>
            <a:ext cx="1893820" cy="923330"/>
          </a:xfrm>
          <a:prstGeom prst="rect">
            <a:avLst/>
          </a:prstGeom>
          <a:noFill/>
        </p:spPr>
        <p:txBody>
          <a:bodyPr wrap="square">
            <a:spAutoFit/>
          </a:bodyPr>
          <a:lstStyle/>
          <a:p>
            <a:pPr algn="ctr"/>
            <a:r>
              <a:rPr lang="en-US" sz="900" i="1" dirty="0" smtClean="0">
                <a:solidFill>
                  <a:srgbClr val="7030A0"/>
                </a:solidFill>
              </a:rPr>
              <a:t>All h</a:t>
            </a:r>
            <a:r>
              <a:rPr lang="en-US" sz="900" i="1" dirty="0" smtClean="0">
                <a:solidFill>
                  <a:srgbClr val="7030A0"/>
                </a:solidFill>
                <a:effectLst/>
              </a:rPr>
              <a:t>omework will be set on Google Classroom.</a:t>
            </a:r>
            <a:endParaRPr lang="en-GB" sz="900" i="1" dirty="0" smtClean="0">
              <a:solidFill>
                <a:srgbClr val="7030A0"/>
              </a:solidFill>
              <a:effectLst/>
            </a:endParaRPr>
          </a:p>
          <a:p>
            <a:pPr algn="ctr"/>
            <a:r>
              <a:rPr lang="en-GB" sz="900" i="1" dirty="0" smtClean="0">
                <a:solidFill>
                  <a:srgbClr val="7030A0"/>
                </a:solidFill>
                <a:effectLst/>
              </a:rPr>
              <a:t>It will be set </a:t>
            </a:r>
            <a:r>
              <a:rPr lang="en-GB" sz="900" i="1" dirty="0">
                <a:solidFill>
                  <a:srgbClr val="7030A0"/>
                </a:solidFill>
                <a:effectLst/>
              </a:rPr>
              <a:t>on Friday </a:t>
            </a:r>
            <a:r>
              <a:rPr lang="en-GB" sz="900" i="1" dirty="0">
                <a:solidFill>
                  <a:srgbClr val="7030A0"/>
                </a:solidFill>
              </a:rPr>
              <a:t> </a:t>
            </a:r>
            <a:r>
              <a:rPr lang="en-GB" sz="900" i="1" dirty="0" smtClean="0">
                <a:solidFill>
                  <a:srgbClr val="7030A0"/>
                </a:solidFill>
              </a:rPr>
              <a:t>and </a:t>
            </a:r>
            <a:r>
              <a:rPr lang="en-GB" sz="900" i="1" dirty="0" smtClean="0">
                <a:solidFill>
                  <a:srgbClr val="7030A0"/>
                </a:solidFill>
                <a:effectLst/>
              </a:rPr>
              <a:t>due </a:t>
            </a:r>
            <a:r>
              <a:rPr lang="en-GB" sz="900" i="1" dirty="0">
                <a:solidFill>
                  <a:srgbClr val="7030A0"/>
                </a:solidFill>
                <a:effectLst/>
              </a:rPr>
              <a:t>the following Friday. </a:t>
            </a:r>
            <a:endParaRPr lang="en-GB" sz="900" dirty="0">
              <a:solidFill>
                <a:srgbClr val="7030A0"/>
              </a:solidFill>
              <a:effectLst/>
            </a:endParaRPr>
          </a:p>
          <a:p>
            <a:pPr algn="ctr"/>
            <a:r>
              <a:rPr lang="en-GB" sz="900" i="1" dirty="0">
                <a:solidFill>
                  <a:srgbClr val="7030A0"/>
                </a:solidFill>
              </a:rPr>
              <a:t>Please let your class teacher know if you require assistance logging on.</a:t>
            </a:r>
            <a:endParaRPr lang="en-GB" sz="900" dirty="0">
              <a:solidFill>
                <a:srgbClr val="7030A0"/>
              </a:solidFill>
              <a:effectLst/>
            </a:endParaRPr>
          </a:p>
        </p:txBody>
      </p:sp>
      <p:pic>
        <p:nvPicPr>
          <p:cNvPr id="20" name="Picture 19">
            <a:extLst>
              <a:ext uri="{FF2B5EF4-FFF2-40B4-BE49-F238E27FC236}">
                <a16:creationId xmlns:a16="http://schemas.microsoft.com/office/drawing/2014/main" id="{65424F6A-43D5-10E9-AE09-879E2922C71E}"/>
              </a:ext>
            </a:extLst>
          </p:cNvPr>
          <p:cNvPicPr>
            <a:picLocks noChangeAspect="1"/>
          </p:cNvPicPr>
          <p:nvPr/>
        </p:nvPicPr>
        <p:blipFill rotWithShape="1">
          <a:blip r:embed="rId6"/>
          <a:srcRect r="74589" b="-14178"/>
          <a:stretch/>
        </p:blipFill>
        <p:spPr>
          <a:xfrm>
            <a:off x="698418" y="5460619"/>
            <a:ext cx="433716" cy="344392"/>
          </a:xfrm>
          <a:prstGeom prst="rect">
            <a:avLst/>
          </a:prstGeom>
        </p:spPr>
      </p:pic>
      <p:sp>
        <p:nvSpPr>
          <p:cNvPr id="21" name="TextBox 20">
            <a:extLst>
              <a:ext uri="{FF2B5EF4-FFF2-40B4-BE49-F238E27FC236}">
                <a16:creationId xmlns:a16="http://schemas.microsoft.com/office/drawing/2014/main" id="{87EBD390-3D78-624A-B78A-6D0298B6AE08}"/>
              </a:ext>
            </a:extLst>
          </p:cNvPr>
          <p:cNvSpPr txBox="1"/>
          <p:nvPr/>
        </p:nvSpPr>
        <p:spPr>
          <a:xfrm>
            <a:off x="35266" y="5955199"/>
            <a:ext cx="2011268" cy="2446824"/>
          </a:xfrm>
          <a:prstGeom prst="rect">
            <a:avLst/>
          </a:prstGeom>
          <a:noFill/>
        </p:spPr>
        <p:txBody>
          <a:bodyPr wrap="square">
            <a:spAutoFit/>
          </a:bodyPr>
          <a:lstStyle/>
          <a:p>
            <a:r>
              <a:rPr lang="en-GB" sz="900" i="1" dirty="0" smtClean="0">
                <a:solidFill>
                  <a:srgbClr val="7030A0"/>
                </a:solidFill>
                <a:effectLst/>
              </a:rPr>
              <a:t>2AW – Outdoor Wednesday, Indoor Thursday</a:t>
            </a:r>
          </a:p>
          <a:p>
            <a:r>
              <a:rPr lang="en-US" sz="900" i="1" dirty="0" smtClean="0">
                <a:solidFill>
                  <a:srgbClr val="7030A0"/>
                </a:solidFill>
              </a:rPr>
              <a:t>2L – Indoor Monday</a:t>
            </a:r>
            <a:r>
              <a:rPr lang="en-US" sz="900" i="1" smtClean="0">
                <a:solidFill>
                  <a:srgbClr val="7030A0"/>
                </a:solidFill>
              </a:rPr>
              <a:t>, Outdoor Friday</a:t>
            </a:r>
            <a:endParaRPr lang="en-GB" sz="900" i="1" dirty="0" smtClean="0">
              <a:solidFill>
                <a:srgbClr val="7030A0"/>
              </a:solidFill>
              <a:effectLst/>
            </a:endParaRPr>
          </a:p>
          <a:p>
            <a:r>
              <a:rPr lang="en-US" sz="900" i="1" dirty="0" smtClean="0">
                <a:solidFill>
                  <a:srgbClr val="7030A0"/>
                </a:solidFill>
              </a:rPr>
              <a:t>2W </a:t>
            </a:r>
            <a:r>
              <a:rPr lang="en-GB" sz="900" i="1" dirty="0">
                <a:solidFill>
                  <a:srgbClr val="7030A0"/>
                </a:solidFill>
              </a:rPr>
              <a:t>– Indoor Wednesday, Outdoor </a:t>
            </a:r>
            <a:r>
              <a:rPr lang="en-GB" sz="900" i="1" dirty="0" smtClean="0">
                <a:solidFill>
                  <a:srgbClr val="7030A0"/>
                </a:solidFill>
              </a:rPr>
              <a:t>Thursday</a:t>
            </a:r>
          </a:p>
          <a:p>
            <a:endParaRPr lang="en-US" sz="900" i="1" dirty="0">
              <a:solidFill>
                <a:srgbClr val="7030A0"/>
              </a:solidFill>
            </a:endParaRPr>
          </a:p>
          <a:p>
            <a:endParaRPr lang="en-US" sz="900" i="1" dirty="0">
              <a:solidFill>
                <a:srgbClr val="7030A0"/>
              </a:solidFill>
            </a:endParaRPr>
          </a:p>
          <a:p>
            <a:r>
              <a:rPr lang="en-US" sz="900" i="1" dirty="0" smtClean="0">
                <a:solidFill>
                  <a:srgbClr val="7030A0"/>
                </a:solidFill>
              </a:rPr>
              <a:t>Please ensure your child has an appropriate PE kit in school on the day of their lesson. For outdoor PE, children will need trainers . Unless there is torrential rain, all outdoor lessons will go  ahead – please ensure jogging bottoms and jumpers are part of your child’s PE kit on outdoor PE days. </a:t>
            </a:r>
            <a:endParaRPr lang="en-GB" sz="900" i="1" dirty="0">
              <a:solidFill>
                <a:srgbClr val="7030A0"/>
              </a:solidFill>
            </a:endParaRPr>
          </a:p>
          <a:p>
            <a:endParaRPr lang="en-US" sz="900" dirty="0" smtClean="0">
              <a:solidFill>
                <a:srgbClr val="7030A0"/>
              </a:solidFill>
              <a:effectLst/>
            </a:endParaRPr>
          </a:p>
          <a:p>
            <a:endParaRPr lang="en-GB" sz="900" dirty="0">
              <a:solidFill>
                <a:srgbClr val="7030A0"/>
              </a:solidFill>
              <a:effectLst/>
            </a:endParaRPr>
          </a:p>
        </p:txBody>
      </p:sp>
    </p:spTree>
    <p:extLst>
      <p:ext uri="{BB962C8B-B14F-4D97-AF65-F5344CB8AC3E}">
        <p14:creationId xmlns:p14="http://schemas.microsoft.com/office/powerpoint/2010/main" val="1553408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2988</TotalTime>
  <Words>149</Words>
  <Application>Microsoft Office PowerPoint</Application>
  <PresentationFormat>A4 Paper (210x297 mm)</PresentationFormat>
  <Paragraphs>44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wilding</dc:creator>
  <cp:lastModifiedBy>Leanne Leamey</cp:lastModifiedBy>
  <cp:revision>99</cp:revision>
  <cp:lastPrinted>2024-06-03T07:26:58Z</cp:lastPrinted>
  <dcterms:created xsi:type="dcterms:W3CDTF">2022-11-06T18:43:00Z</dcterms:created>
  <dcterms:modified xsi:type="dcterms:W3CDTF">2025-04-20T12:56:13Z</dcterms:modified>
</cp:coreProperties>
</file>