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Lst>
  <p:sldSz cx="12192000" cy="6858000"/>
  <p:notesSz cx="6738938" cy="98694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541735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1293812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247637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4B9C056-D13B-4B01-9513-02A28644A792}"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923450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B9C056-D13B-4B01-9513-02A28644A792}" type="datetimeFigureOut">
              <a:rPr lang="en-GB" smtClean="0"/>
              <a:t>09/09/2025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152039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4B9C056-D13B-4B01-9513-02A28644A792}"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67714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4B9C056-D13B-4B01-9513-02A28644A792}" type="datetimeFigureOut">
              <a:rPr lang="en-GB" smtClean="0"/>
              <a:t>09/09/2025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2225489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4B9C056-D13B-4B01-9513-02A28644A792}" type="datetimeFigureOut">
              <a:rPr lang="en-GB" smtClean="0"/>
              <a:t>09/09/2025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529635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9C056-D13B-4B01-9513-02A28644A792}" type="datetimeFigureOut">
              <a:rPr lang="en-GB" smtClean="0"/>
              <a:t>09/09/2025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2408435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9C056-D13B-4B01-9513-02A28644A792}"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16372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B9C056-D13B-4B01-9513-02A28644A792}" type="datetimeFigureOut">
              <a:rPr lang="en-GB" smtClean="0"/>
              <a:t>09/09/2025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95D88E-E03B-4A91-BE8B-03DF1261B83C}" type="slidenum">
              <a:rPr lang="en-GB" smtClean="0"/>
              <a:t>‹#›</a:t>
            </a:fld>
            <a:endParaRPr lang="en-GB"/>
          </a:p>
        </p:txBody>
      </p:sp>
    </p:spTree>
    <p:extLst>
      <p:ext uri="{BB962C8B-B14F-4D97-AF65-F5344CB8AC3E}">
        <p14:creationId xmlns:p14="http://schemas.microsoft.com/office/powerpoint/2010/main" val="3659102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Sassoon Infant Std" panose="020B0503020103030203" pitchFamily="34" charset="0"/>
              </a:defRPr>
            </a:lvl1pPr>
          </a:lstStyle>
          <a:p>
            <a:fld id="{F4B9C056-D13B-4B01-9513-02A28644A792}" type="datetimeFigureOut">
              <a:rPr lang="en-GB" smtClean="0"/>
              <a:pPr/>
              <a:t>09/09/2025</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assoon Infant Std" panose="020B0503020103030203" pitchFamily="34" charset="0"/>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Sassoon Infant Std" panose="020B0503020103030203" pitchFamily="34" charset="0"/>
              </a:defRPr>
            </a:lvl1pPr>
          </a:lstStyle>
          <a:p>
            <a:fld id="{2B95D88E-E03B-4A91-BE8B-03DF1261B83C}" type="slidenum">
              <a:rPr lang="en-GB" smtClean="0"/>
              <a:pPr/>
              <a:t>‹#›</a:t>
            </a:fld>
            <a:endParaRPr lang="en-GB" dirty="0"/>
          </a:p>
        </p:txBody>
      </p:sp>
    </p:spTree>
    <p:extLst>
      <p:ext uri="{BB962C8B-B14F-4D97-AF65-F5344CB8AC3E}">
        <p14:creationId xmlns:p14="http://schemas.microsoft.com/office/powerpoint/2010/main" val="4048461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assoon Infant Std" panose="020B050302010303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assoon Infant Std" panose="020B050302010303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assoon Infant Std" panose="020B050302010303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 Infant Std" panose="020B050302010303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assoon Infant Std" panose="020B050302010303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7.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2">
            <a:lum bright="70000" contrast="-70000"/>
          </a:blip>
          <a:stretch>
            <a:fillRect/>
          </a:stretch>
        </p:blipFill>
        <p:spPr>
          <a:xfrm>
            <a:off x="11008543" y="5632195"/>
            <a:ext cx="1225805" cy="1225805"/>
          </a:xfrm>
          <a:prstGeom prst="rect">
            <a:avLst/>
          </a:prstGeom>
        </p:spPr>
      </p:pic>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Autumn 1  </a:t>
            </a:r>
            <a:r>
              <a:rPr lang="en-GB" sz="1400">
                <a:solidFill>
                  <a:schemeClr val="bg1">
                    <a:lumMod val="85000"/>
                  </a:schemeClr>
                </a:solidFill>
                <a:latin typeface="Sassoon Infant Std" panose="020B0503020103030203" pitchFamily="34" charset="0"/>
              </a:rPr>
              <a:t>overview                                                   Getting </a:t>
            </a:r>
            <a:r>
              <a:rPr lang="en-GB" sz="1400" dirty="0">
                <a:solidFill>
                  <a:schemeClr val="bg1">
                    <a:lumMod val="85000"/>
                  </a:schemeClr>
                </a:solidFill>
                <a:latin typeface="Sassoon Infant Std" panose="020B0503020103030203" pitchFamily="34" charset="0"/>
              </a:rPr>
              <a:t>to Know You</a:t>
            </a:r>
          </a:p>
        </p:txBody>
      </p:sp>
      <p:sp>
        <p:nvSpPr>
          <p:cNvPr id="6" name="TextBox 5"/>
          <p:cNvSpPr txBox="1"/>
          <p:nvPr/>
        </p:nvSpPr>
        <p:spPr>
          <a:xfrm>
            <a:off x="7973527" y="2756981"/>
            <a:ext cx="3955074" cy="1446550"/>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r>
              <a:rPr lang="en-US" sz="1100" dirty="0">
                <a:latin typeface="Sassoon Infant Std" panose="020B0503020103030203" pitchFamily="34" charset="0"/>
              </a:rPr>
              <a:t>Number: Who is here / not here? </a:t>
            </a:r>
          </a:p>
          <a:p>
            <a:r>
              <a:rPr lang="en-US" sz="1100" dirty="0">
                <a:latin typeface="Sassoon Infant Std" panose="020B0503020103030203" pitchFamily="34" charset="0"/>
              </a:rPr>
              <a:t>            Comparing dinner register numbers. </a:t>
            </a:r>
          </a:p>
          <a:p>
            <a:pPr marL="6350" lvl="0">
              <a:buClr>
                <a:schemeClr val="dk1"/>
              </a:buClr>
              <a:buSzPts val="1000"/>
            </a:pPr>
            <a:r>
              <a:rPr lang="en-US" sz="1100" dirty="0">
                <a:latin typeface="Sassoon Infant Std" panose="020B0503020103030203" pitchFamily="34" charset="0"/>
              </a:rPr>
              <a:t>Time - Key routines of the day </a:t>
            </a:r>
          </a:p>
          <a:p>
            <a:pPr marL="6350" lvl="0">
              <a:buClr>
                <a:schemeClr val="dk1"/>
              </a:buClr>
              <a:buSzPts val="1000"/>
            </a:pPr>
            <a:r>
              <a:rPr lang="en-US" sz="1100" dirty="0">
                <a:latin typeface="Sassoon Infant Std" panose="020B0503020103030203" pitchFamily="34" charset="0"/>
              </a:rPr>
              <a:t>Positional Language - Where do things belong? </a:t>
            </a:r>
          </a:p>
          <a:p>
            <a:pPr marL="6350" lvl="0">
              <a:buClr>
                <a:schemeClr val="dk1"/>
              </a:buClr>
              <a:buSzPts val="1000"/>
            </a:pPr>
            <a:r>
              <a:rPr lang="en-US" sz="1100" dirty="0">
                <a:latin typeface="Sassoon Infant Std" panose="020B0503020103030203" pitchFamily="34" charset="0"/>
              </a:rPr>
              <a:t>Time - Days of the week </a:t>
            </a:r>
          </a:p>
          <a:p>
            <a:pPr marL="6350" lvl="0">
              <a:buClr>
                <a:schemeClr val="dk1"/>
              </a:buClr>
              <a:buSzPts val="1000"/>
            </a:pPr>
            <a:r>
              <a:rPr lang="en-US" sz="1100" dirty="0">
                <a:latin typeface="Sassoon Infant Std" panose="020B0503020103030203" pitchFamily="34" charset="0"/>
              </a:rPr>
              <a:t>Matching, Sorting &amp; Comparing amounts.</a:t>
            </a:r>
          </a:p>
          <a:p>
            <a:pPr marL="6350" lvl="0">
              <a:buClr>
                <a:schemeClr val="dk1"/>
              </a:buClr>
              <a:buSzPts val="1000"/>
            </a:pPr>
            <a:r>
              <a:rPr lang="en-US" sz="1100" dirty="0">
                <a:latin typeface="Sassoon Infant Std" panose="020B0503020103030203" pitchFamily="34" charset="0"/>
              </a:rPr>
              <a:t>Talk about measures and patterns.</a:t>
            </a:r>
          </a:p>
        </p:txBody>
      </p:sp>
      <p:sp>
        <p:nvSpPr>
          <p:cNvPr id="7" name="TextBox 6"/>
          <p:cNvSpPr txBox="1"/>
          <p:nvPr/>
        </p:nvSpPr>
        <p:spPr>
          <a:xfrm>
            <a:off x="7989276" y="1830459"/>
            <a:ext cx="395507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2 </a:t>
            </a:r>
          </a:p>
          <a:p>
            <a:pPr algn="ctr"/>
            <a:r>
              <a:rPr lang="en-US" sz="1100" dirty="0">
                <a:latin typeface="Sassoon Infant Std" panose="020B0503020103030203" pitchFamily="34" charset="0"/>
              </a:rPr>
              <a:t>s a t p </a:t>
            </a:r>
            <a:r>
              <a:rPr lang="en-US" sz="1100" dirty="0" err="1">
                <a:latin typeface="Sassoon Infant Std" panose="020B0503020103030203" pitchFamily="34" charset="0"/>
              </a:rPr>
              <a:t>i</a:t>
            </a:r>
            <a:r>
              <a:rPr lang="en-US" sz="1100" dirty="0">
                <a:latin typeface="Sassoon Infant Std" panose="020B0503020103030203" pitchFamily="34" charset="0"/>
              </a:rPr>
              <a:t> n m d g o c k </a:t>
            </a:r>
            <a:r>
              <a:rPr lang="en-US" sz="1100" dirty="0" err="1">
                <a:latin typeface="Sassoon Infant Std" panose="020B0503020103030203" pitchFamily="34" charset="0"/>
              </a:rPr>
              <a:t>ck</a:t>
            </a:r>
            <a:r>
              <a:rPr lang="en-US" sz="1100" dirty="0">
                <a:latin typeface="Sassoon Infant Std" panose="020B0503020103030203" pitchFamily="34" charset="0"/>
              </a:rPr>
              <a:t> e u r h b f l </a:t>
            </a:r>
          </a:p>
          <a:p>
            <a:pPr algn="ctr"/>
            <a:r>
              <a:rPr lang="en-US" sz="1100" b="1" dirty="0">
                <a:latin typeface="Sassoon Infant Std" panose="020B0503020103030203" pitchFamily="34" charset="0"/>
              </a:rPr>
              <a:t>Tricky Words</a:t>
            </a:r>
          </a:p>
          <a:p>
            <a:pPr algn="ctr"/>
            <a:r>
              <a:rPr lang="en-US" sz="1100" dirty="0">
                <a:latin typeface="Sassoon Infant Std" panose="020B0503020103030203" pitchFamily="34" charset="0"/>
              </a:rPr>
              <a:t> is I the</a:t>
            </a:r>
            <a:endParaRPr lang="en-GB" sz="1100" dirty="0">
              <a:latin typeface="Sassoon Infant Std" panose="020B0503020103030203" pitchFamily="34" charset="0"/>
            </a:endParaRPr>
          </a:p>
        </p:txBody>
      </p:sp>
      <p:sp>
        <p:nvSpPr>
          <p:cNvPr id="10" name="TextBox 9"/>
          <p:cNvSpPr txBox="1"/>
          <p:nvPr/>
        </p:nvSpPr>
        <p:spPr>
          <a:xfrm>
            <a:off x="186722" y="2512045"/>
            <a:ext cx="4500891" cy="247760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Whilst You Wiggle, Squiggle me into a Writer, Drawing Club sessions, using a knife and fork at lunchtime and taking part in weekly PE sessions. </a:t>
            </a:r>
          </a:p>
          <a:p>
            <a:endParaRPr lang="en-GB" sz="1100" dirty="0">
              <a:latin typeface="Sassoon Infant Std" panose="020B0503020103030203" pitchFamily="34" charset="0"/>
            </a:endParaRPr>
          </a:p>
          <a:p>
            <a:r>
              <a:rPr lang="en-GB" sz="1100" b="1" dirty="0">
                <a:latin typeface="Sassoon Infant Std" panose="020B0503020103030203" pitchFamily="34" charset="0"/>
              </a:rPr>
              <a:t>In PE we will be learning to:</a:t>
            </a:r>
          </a:p>
          <a:p>
            <a:pPr marL="171450" lvl="0" indent="-171450">
              <a:buClr>
                <a:schemeClr val="dk1"/>
              </a:buClr>
              <a:buSzPts val="1100"/>
              <a:buFont typeface="Arial"/>
              <a:buChar char="•"/>
            </a:pPr>
            <a:r>
              <a:rPr lang="en-US" sz="1100" dirty="0">
                <a:latin typeface="Sassoon Infant Std" panose="020B0503020103030203" pitchFamily="34" charset="0"/>
              </a:rPr>
              <a:t>Make independent choices.</a:t>
            </a:r>
          </a:p>
          <a:p>
            <a:pPr marL="171450" lvl="0" indent="-171450">
              <a:buClr>
                <a:schemeClr val="dk1"/>
              </a:buClr>
              <a:buSzPts val="1100"/>
              <a:buFont typeface="Arial"/>
              <a:buChar char="•"/>
            </a:pPr>
            <a:r>
              <a:rPr lang="en-US" sz="1100" dirty="0">
                <a:latin typeface="Sassoon Infant Std" panose="020B0503020103030203" pitchFamily="34" charset="0"/>
              </a:rPr>
              <a:t>Negotiate space safely with consideration for ourselves and others. </a:t>
            </a:r>
          </a:p>
          <a:p>
            <a:pPr marL="171450" lvl="0" indent="-171450">
              <a:buClr>
                <a:schemeClr val="dk1"/>
              </a:buClr>
              <a:buSzPts val="1100"/>
              <a:buFont typeface="Arial"/>
              <a:buChar char="•"/>
            </a:pPr>
            <a:r>
              <a:rPr lang="en-US" sz="1100" dirty="0">
                <a:latin typeface="Sassoon Infant Std" panose="020B0503020103030203" pitchFamily="34" charset="0"/>
              </a:rPr>
              <a:t>Follow instructions involving several ideas or actions.</a:t>
            </a:r>
          </a:p>
          <a:p>
            <a:pPr marL="171450" lvl="0" indent="-171450">
              <a:buClr>
                <a:schemeClr val="dk1"/>
              </a:buClr>
              <a:buSzPts val="1100"/>
              <a:buFont typeface="Arial"/>
              <a:buChar char="•"/>
            </a:pPr>
            <a:r>
              <a:rPr lang="en-US" sz="1100" dirty="0">
                <a:latin typeface="Sassoon Infant Std" panose="020B0503020103030203" pitchFamily="34" charset="0"/>
              </a:rPr>
              <a:t>Play co-operatively and take turns with others. </a:t>
            </a:r>
          </a:p>
          <a:p>
            <a:pPr marL="171450" lvl="0" indent="-171450">
              <a:buClr>
                <a:schemeClr val="dk1"/>
              </a:buClr>
              <a:buSzPts val="1100"/>
              <a:buFont typeface="Arial"/>
              <a:buChar char="•"/>
            </a:pPr>
            <a:r>
              <a:rPr lang="en-US" sz="1100" dirty="0">
                <a:latin typeface="Sassoon Infant Std" panose="020B0503020103030203" pitchFamily="34" charset="0"/>
              </a:rPr>
              <a:t>Understand the rules and can explain why it is important to follow them.</a:t>
            </a:r>
          </a:p>
          <a:p>
            <a:pPr marL="171450" lvl="0" indent="-171450">
              <a:buClr>
                <a:schemeClr val="dk1"/>
              </a:buClr>
              <a:buSzPts val="1100"/>
              <a:buFont typeface="Arial"/>
              <a:buChar char="•"/>
            </a:pPr>
            <a:r>
              <a:rPr lang="en-US" sz="1100" dirty="0">
                <a:latin typeface="Sassoon Infant Std" panose="020B0503020103030203" pitchFamily="34" charset="0"/>
              </a:rPr>
              <a:t>Use movement skills with developing balance and coordination.</a:t>
            </a:r>
          </a:p>
          <a:p>
            <a:endParaRPr lang="en-GB" sz="1200" dirty="0">
              <a:latin typeface="Sassoon Infant Std" panose="020B0503020103030203" pitchFamily="34" charset="0"/>
            </a:endParaRPr>
          </a:p>
        </p:txBody>
      </p:sp>
      <p:sp>
        <p:nvSpPr>
          <p:cNvPr id="11" name="TextBox 10"/>
          <p:cNvSpPr txBox="1"/>
          <p:nvPr/>
        </p:nvSpPr>
        <p:spPr>
          <a:xfrm>
            <a:off x="4939278" y="2651896"/>
            <a:ext cx="2457139" cy="1223412"/>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pPr algn="ctr"/>
            <a:r>
              <a:rPr lang="en-GB" sz="1050" dirty="0">
                <a:latin typeface="Sassoon Infant Std" panose="020B0503020103030203" pitchFamily="34" charset="0"/>
              </a:rPr>
              <a:t>Chop </a:t>
            </a:r>
            <a:r>
              <a:rPr lang="en-GB" sz="1050" dirty="0" err="1">
                <a:latin typeface="Sassoon Infant Std" panose="020B0503020103030203" pitchFamily="34" charset="0"/>
              </a:rPr>
              <a:t>Chop</a:t>
            </a:r>
            <a:endParaRPr lang="en-GB" sz="1050" dirty="0">
              <a:latin typeface="Sassoon Infant Std" panose="020B0503020103030203" pitchFamily="34" charset="0"/>
            </a:endParaRPr>
          </a:p>
          <a:p>
            <a:pPr algn="ctr"/>
            <a:r>
              <a:rPr lang="en-GB" sz="1050" dirty="0">
                <a:latin typeface="Sassoon Infant Std" panose="020B0503020103030203" pitchFamily="34" charset="0"/>
              </a:rPr>
              <a:t>Cup of Tea</a:t>
            </a:r>
          </a:p>
          <a:p>
            <a:pPr algn="ctr"/>
            <a:r>
              <a:rPr lang="en-GB" sz="1050" dirty="0">
                <a:latin typeface="Sassoon Infant Std" panose="020B0503020103030203" pitchFamily="34" charset="0"/>
              </a:rPr>
              <a:t>Pointy Hat</a:t>
            </a:r>
          </a:p>
          <a:p>
            <a:pPr algn="ctr"/>
            <a:r>
              <a:rPr lang="en-GB" sz="1050" dirty="0">
                <a:latin typeface="Sassoon Infant Std" panose="020B0503020103030203" pitchFamily="34" charset="0"/>
              </a:rPr>
              <a:t>Falling Apples</a:t>
            </a:r>
          </a:p>
          <a:p>
            <a:pPr algn="ctr"/>
            <a:r>
              <a:rPr lang="en-GB" sz="1050" dirty="0">
                <a:latin typeface="Sassoon Infant Std" panose="020B0503020103030203" pitchFamily="34" charset="0"/>
              </a:rPr>
              <a:t>Leaves are falling</a:t>
            </a:r>
          </a:p>
          <a:p>
            <a:pPr algn="ctr"/>
            <a:r>
              <a:rPr lang="en-GB" sz="1050" dirty="0">
                <a:latin typeface="Sassoon Infant Std" panose="020B0503020103030203" pitchFamily="34" charset="0"/>
              </a:rPr>
              <a:t>Five Little pumpkins</a:t>
            </a:r>
            <a:endParaRPr lang="en-GB" sz="1400" dirty="0">
              <a:latin typeface="Sassoon Infant Std" panose="020B0503020103030203" pitchFamily="34" charset="0"/>
            </a:endParaRPr>
          </a:p>
        </p:txBody>
      </p:sp>
      <p:sp>
        <p:nvSpPr>
          <p:cNvPr id="13" name="TextBox 12"/>
          <p:cNvSpPr txBox="1"/>
          <p:nvPr/>
        </p:nvSpPr>
        <p:spPr>
          <a:xfrm>
            <a:off x="186723" y="701039"/>
            <a:ext cx="7209694"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GB" sz="1100" dirty="0">
                <a:latin typeface="Sassoon Infant Std" panose="020B0503020103030203" pitchFamily="34" charset="0"/>
              </a:rPr>
              <a:t>Children will begin to develop a growing sense of awareness of their own feelings. Each day when they arrive they will put their name into a feeling pot and have the chance to day how they are feeling on that day.  They will show an increasing understanding of the rules and routines at school and learn to organise themselves within the school day. They will build friendships with others and learn how to share and negotiate play ideas. </a:t>
            </a:r>
          </a:p>
        </p:txBody>
      </p:sp>
      <p:pic>
        <p:nvPicPr>
          <p:cNvPr id="31" name="Picture 30"/>
          <p:cNvPicPr>
            <a:picLocks noChangeAspect="1"/>
          </p:cNvPicPr>
          <p:nvPr/>
        </p:nvPicPr>
        <p:blipFill>
          <a:blip r:embed="rId3">
            <a:lum bright="70000" contrast="-70000"/>
          </a:blip>
          <a:stretch>
            <a:fillRect/>
          </a:stretch>
        </p:blipFill>
        <p:spPr>
          <a:xfrm>
            <a:off x="4875212" y="4524566"/>
            <a:ext cx="2636707" cy="1377710"/>
          </a:xfrm>
          <a:prstGeom prst="rect">
            <a:avLst/>
          </a:prstGeom>
        </p:spPr>
      </p:pic>
      <p:sp>
        <p:nvSpPr>
          <p:cNvPr id="18" name="TextBox 17"/>
          <p:cNvSpPr txBox="1"/>
          <p:nvPr/>
        </p:nvSpPr>
        <p:spPr>
          <a:xfrm>
            <a:off x="7989276" y="87358"/>
            <a:ext cx="3955074" cy="161582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Seasonal Change – Autumn</a:t>
            </a:r>
          </a:p>
          <a:p>
            <a:endParaRPr lang="en-GB" sz="1100" dirty="0">
              <a:latin typeface="Sassoon Infant Std" panose="020B0503020103030203" pitchFamily="34" charset="0"/>
            </a:endParaRPr>
          </a:p>
          <a:p>
            <a:r>
              <a:rPr lang="en-GB" sz="1100" dirty="0">
                <a:latin typeface="Sassoon Infant Std" panose="020B0503020103030203" pitchFamily="34" charset="0"/>
              </a:rPr>
              <a:t>All about Me and my family</a:t>
            </a:r>
          </a:p>
          <a:p>
            <a:endParaRPr lang="en-GB" sz="1100" dirty="0">
              <a:latin typeface="Sassoon Infant Std" panose="020B0503020103030203" pitchFamily="34" charset="0"/>
            </a:endParaRPr>
          </a:p>
          <a:p>
            <a:r>
              <a:rPr lang="en-GB" sz="1100" dirty="0">
                <a:latin typeface="Sassoon Infant Std" panose="020B0503020103030203" pitchFamily="34" charset="0"/>
              </a:rPr>
              <a:t>Learning school rules and routines</a:t>
            </a:r>
            <a:endParaRPr lang="en-GB" sz="1600" dirty="0">
              <a:latin typeface="Sassoon Infant Std" panose="020B0503020103030203" pitchFamily="34" charset="0"/>
            </a:endParaRPr>
          </a:p>
        </p:txBody>
      </p:sp>
      <p:sp>
        <p:nvSpPr>
          <p:cNvPr id="19" name="TextBox 18"/>
          <p:cNvSpPr txBox="1"/>
          <p:nvPr/>
        </p:nvSpPr>
        <p:spPr>
          <a:xfrm>
            <a:off x="4879962" y="4536313"/>
            <a:ext cx="2674065" cy="1354217"/>
          </a:xfrm>
          <a:prstGeom prst="rect">
            <a:avLst/>
          </a:prstGeom>
          <a:noFill/>
          <a:ln>
            <a:noFill/>
          </a:ln>
        </p:spPr>
        <p:txBody>
          <a:bodyPr wrap="square" rtlCol="0">
            <a:spAutoFit/>
          </a:bodyPr>
          <a:lstStyle/>
          <a:p>
            <a:r>
              <a:rPr lang="en-GB" sz="1100" b="1" dirty="0">
                <a:latin typeface="Sassoon Infant Std" panose="020B0503020103030203" pitchFamily="34" charset="0"/>
              </a:rPr>
              <a:t>Artist Focus - Yayoi </a:t>
            </a:r>
            <a:r>
              <a:rPr lang="en-GB" sz="1100" b="1" dirty="0" err="1">
                <a:latin typeface="Sassoon Infant Std" panose="020B0503020103030203" pitchFamily="34" charset="0"/>
              </a:rPr>
              <a:t>Kusama</a:t>
            </a:r>
            <a:endParaRPr lang="en-GB" sz="1100" b="1" dirty="0">
              <a:latin typeface="Sassoon Infant Std" panose="020B0503020103030203" pitchFamily="34" charset="0"/>
            </a:endParaRPr>
          </a:p>
          <a:p>
            <a:endParaRPr lang="en-GB" sz="1100" dirty="0">
              <a:latin typeface="Sassoon Infant Std" panose="020B0503020103030203" pitchFamily="34" charset="0"/>
            </a:endParaRPr>
          </a:p>
          <a:p>
            <a:r>
              <a:rPr lang="en-GB" sz="1100" dirty="0">
                <a:latin typeface="Sassoon Infant Std" panose="020B0503020103030203" pitchFamily="34" charset="0"/>
              </a:rPr>
              <a:t>Our artist focus this half term is contemporary artist Yayoi </a:t>
            </a:r>
            <a:r>
              <a:rPr lang="en-GB" sz="1100" dirty="0" err="1">
                <a:latin typeface="Sassoon Infant Std" panose="020B0503020103030203" pitchFamily="34" charset="0"/>
              </a:rPr>
              <a:t>Kusama</a:t>
            </a:r>
            <a:r>
              <a:rPr lang="en-GB" sz="1100" dirty="0">
                <a:latin typeface="Sassoon Infant Std" panose="020B0503020103030203" pitchFamily="34" charset="0"/>
              </a:rPr>
              <a:t>. We will explore her inspirational vegetable polka dot art.  </a:t>
            </a:r>
          </a:p>
          <a:p>
            <a:endParaRPr lang="en-GB" sz="1600" dirty="0">
              <a:latin typeface="Sassoon Infant Std" panose="020B0503020103030203" pitchFamily="34" charset="0"/>
            </a:endParaRPr>
          </a:p>
        </p:txBody>
      </p:sp>
      <p:sp>
        <p:nvSpPr>
          <p:cNvPr id="24" name="TextBox 23"/>
          <p:cNvSpPr txBox="1"/>
          <p:nvPr/>
        </p:nvSpPr>
        <p:spPr>
          <a:xfrm>
            <a:off x="186722" y="1673309"/>
            <a:ext cx="7209695"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be learning to listen to others 1:1 and in small groups, listening to and following simple instructions, developing their vocabulary through interactions with their peers and adults and learning a learning a repertoire of songs and rhymes. </a:t>
            </a:r>
            <a:endParaRPr lang="en-GB" sz="1100" i="1" dirty="0">
              <a:latin typeface="Sassoon Infant Std" panose="020B0503020103030203" pitchFamily="34" charset="0"/>
            </a:endParaRPr>
          </a:p>
        </p:txBody>
      </p:sp>
      <p:pic>
        <p:nvPicPr>
          <p:cNvPr id="21" name="Picture 20"/>
          <p:cNvPicPr>
            <a:picLocks noChangeAspect="1"/>
          </p:cNvPicPr>
          <p:nvPr/>
        </p:nvPicPr>
        <p:blipFill>
          <a:blip r:embed="rId4">
            <a:duotone>
              <a:schemeClr val="accent2">
                <a:shade val="45000"/>
                <a:satMod val="135000"/>
              </a:schemeClr>
              <a:prstClr val="white"/>
            </a:duotone>
          </a:blip>
          <a:stretch>
            <a:fillRect/>
          </a:stretch>
        </p:blipFill>
        <p:spPr>
          <a:xfrm>
            <a:off x="11324422" y="1961363"/>
            <a:ext cx="534935" cy="534935"/>
          </a:xfrm>
          <a:prstGeom prst="rect">
            <a:avLst/>
          </a:prstGeom>
        </p:spPr>
      </p:pic>
      <p:sp>
        <p:nvSpPr>
          <p:cNvPr id="8" name="TextBox 7"/>
          <p:cNvSpPr txBox="1"/>
          <p:nvPr/>
        </p:nvSpPr>
        <p:spPr>
          <a:xfrm>
            <a:off x="186722" y="5183263"/>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12" name="Picture 11"/>
          <p:cNvPicPr>
            <a:picLocks noChangeAspect="1"/>
          </p:cNvPicPr>
          <p:nvPr/>
        </p:nvPicPr>
        <p:blipFill>
          <a:blip r:embed="rId5"/>
          <a:stretch>
            <a:fillRect/>
          </a:stretch>
        </p:blipFill>
        <p:spPr>
          <a:xfrm>
            <a:off x="335799" y="5567525"/>
            <a:ext cx="765145" cy="682275"/>
          </a:xfrm>
          <a:prstGeom prst="rect">
            <a:avLst/>
          </a:prstGeom>
        </p:spPr>
      </p:pic>
      <p:pic>
        <p:nvPicPr>
          <p:cNvPr id="15" name="Picture 14"/>
          <p:cNvPicPr>
            <a:picLocks noChangeAspect="1"/>
          </p:cNvPicPr>
          <p:nvPr/>
        </p:nvPicPr>
        <p:blipFill>
          <a:blip r:embed="rId6"/>
          <a:stretch>
            <a:fillRect/>
          </a:stretch>
        </p:blipFill>
        <p:spPr>
          <a:xfrm>
            <a:off x="1357613" y="5439458"/>
            <a:ext cx="686419" cy="810342"/>
          </a:xfrm>
          <a:prstGeom prst="rect">
            <a:avLst/>
          </a:prstGeom>
        </p:spPr>
      </p:pic>
      <p:pic>
        <p:nvPicPr>
          <p:cNvPr id="22" name="Picture 21"/>
          <p:cNvPicPr>
            <a:picLocks noChangeAspect="1"/>
          </p:cNvPicPr>
          <p:nvPr/>
        </p:nvPicPr>
        <p:blipFill>
          <a:blip r:embed="rId7"/>
          <a:stretch>
            <a:fillRect/>
          </a:stretch>
        </p:blipFill>
        <p:spPr>
          <a:xfrm>
            <a:off x="3356578" y="5397450"/>
            <a:ext cx="928858" cy="869859"/>
          </a:xfrm>
          <a:prstGeom prst="rect">
            <a:avLst/>
          </a:prstGeom>
        </p:spPr>
      </p:pic>
      <p:pic>
        <p:nvPicPr>
          <p:cNvPr id="26" name="Picture 25"/>
          <p:cNvPicPr>
            <a:picLocks noChangeAspect="1"/>
          </p:cNvPicPr>
          <p:nvPr/>
        </p:nvPicPr>
        <p:blipFill>
          <a:blip r:embed="rId8">
            <a:lum bright="70000" contrast="-70000"/>
          </a:blip>
          <a:stretch>
            <a:fillRect/>
          </a:stretch>
        </p:blipFill>
        <p:spPr>
          <a:xfrm>
            <a:off x="10373458" y="544128"/>
            <a:ext cx="1335644" cy="1098675"/>
          </a:xfrm>
          <a:prstGeom prst="rect">
            <a:avLst/>
          </a:prstGeom>
        </p:spPr>
      </p:pic>
      <p:sp>
        <p:nvSpPr>
          <p:cNvPr id="28" name="TextBox 27"/>
          <p:cNvSpPr txBox="1"/>
          <p:nvPr/>
        </p:nvSpPr>
        <p:spPr>
          <a:xfrm>
            <a:off x="7741626" y="4294139"/>
            <a:ext cx="4202724" cy="246221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be investigating the season Autumn. We will go on a seasonal walk into our local environment and look for the changes that we can see happening around us. We will </a:t>
            </a:r>
            <a:r>
              <a:rPr lang="en-GB" sz="1100" dirty="0" err="1">
                <a:latin typeface="Sassoon Infant Std" panose="020B0503020103030203" pitchFamily="34" charset="0"/>
              </a:rPr>
              <a:t>i</a:t>
            </a:r>
            <a:r>
              <a:rPr lang="en-US" sz="1100" dirty="0" err="1">
                <a:solidFill>
                  <a:schemeClr val="dk1"/>
                </a:solidFill>
                <a:latin typeface="Sassoon Infant Std" panose="020B0503020103030203" pitchFamily="34" charset="0"/>
              </a:rPr>
              <a:t>dentify</a:t>
            </a:r>
            <a:r>
              <a:rPr lang="en-US" sz="1100" dirty="0">
                <a:solidFill>
                  <a:schemeClr val="dk1"/>
                </a:solidFill>
                <a:latin typeface="Sassoon Infant Std" panose="020B0503020103030203" pitchFamily="34" charset="0"/>
              </a:rPr>
              <a:t> and collect Autumnal items such as conkers, pinecones and leaves and explore them further in school.</a:t>
            </a:r>
            <a:endParaRPr lang="en-US" sz="1100" dirty="0">
              <a:latin typeface="Sassoon Infant Std" panose="020B0503020103030203" pitchFamily="34" charset="0"/>
            </a:endParaRPr>
          </a:p>
          <a:p>
            <a:endParaRPr lang="en-GB" sz="1100" dirty="0">
              <a:latin typeface="Sassoon Infant Std" panose="020B0503020103030203" pitchFamily="34" charset="0"/>
            </a:endParaRPr>
          </a:p>
          <a:p>
            <a:r>
              <a:rPr lang="en-GB" sz="1100" dirty="0">
                <a:latin typeface="Sassoon Infant Std" panose="020B0503020103030203" pitchFamily="34" charset="0"/>
              </a:rPr>
              <a:t>We will be exploring Halloween and the different ways children in our class celebrate. We will use our senses to investigate pumpkins, how they feel, how they smell and discovering what they look like inside. </a:t>
            </a:r>
          </a:p>
          <a:p>
            <a:endParaRPr lang="en-GB" sz="1100" dirty="0">
              <a:latin typeface="Sassoon Infant Std" panose="020B0503020103030203" pitchFamily="34" charset="0"/>
            </a:endParaRPr>
          </a:p>
          <a:p>
            <a:r>
              <a:rPr lang="en-GB" sz="1100" dirty="0">
                <a:latin typeface="Sassoon Infant Std" panose="020B0503020103030203" pitchFamily="34" charset="0"/>
              </a:rPr>
              <a:t>In the Enterprise Suite we will use the pumpkins to make a delicious and healthy pumpkin soup. </a:t>
            </a:r>
            <a:endParaRPr lang="en-GB" sz="1600" dirty="0">
              <a:latin typeface="Sassoon Infant Std" panose="020B0503020103030203" pitchFamily="34" charset="0"/>
            </a:endParaRPr>
          </a:p>
        </p:txBody>
      </p:sp>
      <p:sp>
        <p:nvSpPr>
          <p:cNvPr id="2" name="TextBox 1"/>
          <p:cNvSpPr txBox="1"/>
          <p:nvPr/>
        </p:nvSpPr>
        <p:spPr>
          <a:xfrm>
            <a:off x="0" y="6572832"/>
            <a:ext cx="5254752"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pic>
        <p:nvPicPr>
          <p:cNvPr id="3" name="Picture 2"/>
          <p:cNvPicPr>
            <a:picLocks noChangeAspect="1"/>
          </p:cNvPicPr>
          <p:nvPr/>
        </p:nvPicPr>
        <p:blipFill>
          <a:blip r:embed="rId9"/>
          <a:stretch>
            <a:fillRect/>
          </a:stretch>
        </p:blipFill>
        <p:spPr>
          <a:xfrm>
            <a:off x="2300701" y="5361522"/>
            <a:ext cx="799208" cy="914348"/>
          </a:xfrm>
          <a:prstGeom prst="rect">
            <a:avLst/>
          </a:prstGeom>
        </p:spPr>
      </p:pic>
    </p:spTree>
    <p:extLst>
      <p:ext uri="{BB962C8B-B14F-4D97-AF65-F5344CB8AC3E}">
        <p14:creationId xmlns:p14="http://schemas.microsoft.com/office/powerpoint/2010/main" val="140583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7209692" cy="523220"/>
          </a:xfrm>
          <a:prstGeom prst="rect">
            <a:avLst/>
          </a:prstGeom>
          <a:solidFill>
            <a:srgbClr val="7030A0"/>
          </a:solidFill>
        </p:spPr>
        <p:txBody>
          <a:bodyPr wrap="square" rtlCol="0">
            <a:spAutoFit/>
          </a:bodyPr>
          <a:lstStyle/>
          <a:p>
            <a:r>
              <a:rPr lang="en-GB" sz="1400" dirty="0">
                <a:solidFill>
                  <a:schemeClr val="bg1">
                    <a:lumMod val="85000"/>
                  </a:schemeClr>
                </a:solidFill>
                <a:latin typeface="Sassoon Infant Std" panose="020B0503020103030203" pitchFamily="34" charset="0"/>
              </a:rPr>
              <a:t>Windmill and Low Road Primary School</a:t>
            </a:r>
          </a:p>
          <a:p>
            <a:r>
              <a:rPr lang="en-GB" sz="1400" dirty="0">
                <a:solidFill>
                  <a:schemeClr val="bg1">
                    <a:lumMod val="85000"/>
                  </a:schemeClr>
                </a:solidFill>
                <a:latin typeface="Sassoon Infant Std" panose="020B0503020103030203" pitchFamily="34" charset="0"/>
              </a:rPr>
              <a:t>EYFS - Reception Autumn 2  overview                                                               Celebrations</a:t>
            </a:r>
          </a:p>
        </p:txBody>
      </p:sp>
      <p:sp>
        <p:nvSpPr>
          <p:cNvPr id="6" name="TextBox 5"/>
          <p:cNvSpPr txBox="1"/>
          <p:nvPr/>
        </p:nvSpPr>
        <p:spPr>
          <a:xfrm>
            <a:off x="7998832" y="2605987"/>
            <a:ext cx="3955074" cy="127727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Maths </a:t>
            </a:r>
          </a:p>
          <a:p>
            <a:pPr marL="171450" lvl="0" indent="-165100">
              <a:buClr>
                <a:schemeClr val="dk1"/>
              </a:buClr>
              <a:buSzPts val="1000"/>
              <a:buFont typeface="Arial"/>
              <a:buChar char="•"/>
            </a:pPr>
            <a:r>
              <a:rPr lang="en-US" sz="1100" dirty="0">
                <a:latin typeface="Sassoon Infant Std" panose="020B0503020103030203" pitchFamily="34" charset="0"/>
              </a:rPr>
              <a:t>Representing, comparing, composition, formation of 1,2,3,4,5 </a:t>
            </a:r>
          </a:p>
          <a:p>
            <a:pPr marL="171450" lvl="0" indent="-165100">
              <a:buClr>
                <a:schemeClr val="dk1"/>
              </a:buClr>
              <a:buSzPts val="1000"/>
              <a:buFont typeface="Arial"/>
              <a:buChar char="•"/>
            </a:pPr>
            <a:r>
              <a:rPr lang="en-US" sz="1100" dirty="0">
                <a:latin typeface="Sassoon Infant Std" panose="020B0503020103030203" pitchFamily="34" charset="0"/>
              </a:rPr>
              <a:t>One more, one less </a:t>
            </a:r>
          </a:p>
          <a:p>
            <a:pPr marL="171450" lvl="0" indent="-165100">
              <a:buClr>
                <a:schemeClr val="dk1"/>
              </a:buClr>
              <a:buSzPts val="1000"/>
              <a:buFont typeface="Arial"/>
              <a:buChar char="•"/>
            </a:pPr>
            <a:r>
              <a:rPr lang="en-US" sz="1100" dirty="0">
                <a:latin typeface="Sassoon Infant Std" panose="020B0503020103030203" pitchFamily="34" charset="0"/>
              </a:rPr>
              <a:t>Combining two groups (addition)</a:t>
            </a:r>
          </a:p>
          <a:p>
            <a:pPr marL="171450" lvl="0" indent="-165100">
              <a:buClr>
                <a:schemeClr val="dk1"/>
              </a:buClr>
              <a:buSzPts val="1000"/>
              <a:buFont typeface="Arial"/>
              <a:buChar char="•"/>
            </a:pPr>
            <a:r>
              <a:rPr lang="en-US" sz="1100" dirty="0">
                <a:latin typeface="Sassoon Infant Std" panose="020B0503020103030203" pitchFamily="34" charset="0"/>
              </a:rPr>
              <a:t>Shapes focus- circle, triangle, square, rectangle pentagon. </a:t>
            </a:r>
          </a:p>
          <a:p>
            <a:pPr marL="171450" lvl="0" indent="-165100">
              <a:buClr>
                <a:schemeClr val="dk1"/>
              </a:buClr>
              <a:buSzPts val="1000"/>
              <a:buFont typeface="Arial"/>
              <a:buChar char="•"/>
            </a:pPr>
            <a:r>
              <a:rPr lang="en-US" sz="1100" dirty="0">
                <a:latin typeface="Sassoon Infant Std" panose="020B0503020103030203" pitchFamily="34" charset="0"/>
              </a:rPr>
              <a:t>Positional language </a:t>
            </a:r>
          </a:p>
          <a:p>
            <a:pPr marL="171450" lvl="0" indent="-165100">
              <a:buClr>
                <a:schemeClr val="dk1"/>
              </a:buClr>
              <a:buSzPts val="1000"/>
              <a:buFont typeface="Arial"/>
              <a:buChar char="•"/>
            </a:pPr>
            <a:r>
              <a:rPr lang="en-US" sz="1100" dirty="0">
                <a:latin typeface="Sassoon Infant Std" panose="020B0503020103030203" pitchFamily="34" charset="0"/>
              </a:rPr>
              <a:t>Time</a:t>
            </a:r>
          </a:p>
        </p:txBody>
      </p:sp>
      <p:sp>
        <p:nvSpPr>
          <p:cNvPr id="7" name="TextBox 6"/>
          <p:cNvSpPr txBox="1"/>
          <p:nvPr/>
        </p:nvSpPr>
        <p:spPr>
          <a:xfrm>
            <a:off x="7989276" y="1764033"/>
            <a:ext cx="3955074"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Phonics – Little Wandle - Phase 2 </a:t>
            </a:r>
          </a:p>
          <a:p>
            <a:pPr algn="ctr"/>
            <a:r>
              <a:rPr lang="en-US" sz="1100" dirty="0" err="1">
                <a:latin typeface="Sassoon Infant Std" panose="020B0503020103030203" pitchFamily="34" charset="0"/>
              </a:rPr>
              <a:t>ff</a:t>
            </a:r>
            <a:r>
              <a:rPr lang="en-US" sz="1100" dirty="0">
                <a:latin typeface="Sassoon Infant Std" panose="020B0503020103030203" pitchFamily="34" charset="0"/>
              </a:rPr>
              <a:t> </a:t>
            </a:r>
            <a:r>
              <a:rPr lang="en-US" sz="1100" dirty="0" err="1">
                <a:latin typeface="Sassoon Infant Std" panose="020B0503020103030203" pitchFamily="34" charset="0"/>
              </a:rPr>
              <a:t>ll</a:t>
            </a:r>
            <a:r>
              <a:rPr lang="en-US" sz="1100" dirty="0">
                <a:latin typeface="Sassoon Infant Std" panose="020B0503020103030203" pitchFamily="34" charset="0"/>
              </a:rPr>
              <a:t> </a:t>
            </a:r>
            <a:r>
              <a:rPr lang="en-US" sz="1100" dirty="0" err="1">
                <a:latin typeface="Sassoon Infant Std" panose="020B0503020103030203" pitchFamily="34" charset="0"/>
              </a:rPr>
              <a:t>ss</a:t>
            </a:r>
            <a:r>
              <a:rPr lang="en-US" sz="1100" dirty="0">
                <a:latin typeface="Sassoon Infant Std" panose="020B0503020103030203" pitchFamily="34" charset="0"/>
              </a:rPr>
              <a:t> j</a:t>
            </a:r>
            <a:r>
              <a:rPr lang="en-GB" sz="1100" dirty="0"/>
              <a:t>v w x </a:t>
            </a:r>
            <a:r>
              <a:rPr lang="en-GB" sz="1100" dirty="0" err="1"/>
              <a:t>yz</a:t>
            </a:r>
            <a:r>
              <a:rPr lang="en-GB" sz="1100" dirty="0"/>
              <a:t> </a:t>
            </a:r>
            <a:r>
              <a:rPr lang="en-GB" sz="1100" dirty="0" err="1"/>
              <a:t>zz</a:t>
            </a:r>
            <a:r>
              <a:rPr lang="en-GB" sz="1100" dirty="0"/>
              <a:t> qu  ch </a:t>
            </a:r>
            <a:r>
              <a:rPr lang="en-GB" sz="1100" dirty="0" err="1"/>
              <a:t>sh</a:t>
            </a:r>
            <a:r>
              <a:rPr lang="en-GB" sz="1100" dirty="0"/>
              <a:t> </a:t>
            </a:r>
            <a:r>
              <a:rPr lang="en-GB" sz="1100" dirty="0" err="1"/>
              <a:t>th</a:t>
            </a:r>
            <a:r>
              <a:rPr lang="en-GB" sz="1100" dirty="0"/>
              <a:t> ng </a:t>
            </a:r>
            <a:r>
              <a:rPr lang="en-GB" sz="1100" dirty="0" err="1"/>
              <a:t>nk</a:t>
            </a:r>
            <a:r>
              <a:rPr lang="en-US" sz="1100" dirty="0">
                <a:latin typeface="Sassoon Infant Std" panose="020B0503020103030203" pitchFamily="34" charset="0"/>
              </a:rPr>
              <a:t> </a:t>
            </a:r>
          </a:p>
          <a:p>
            <a:pPr algn="ctr"/>
            <a:r>
              <a:rPr lang="en-US" sz="1100" b="1" dirty="0">
                <a:latin typeface="Sassoon Infant Std" panose="020B0503020103030203" pitchFamily="34" charset="0"/>
              </a:rPr>
              <a:t>Tricky Words</a:t>
            </a:r>
          </a:p>
          <a:p>
            <a:pPr algn="ctr"/>
            <a:r>
              <a:rPr lang="en-US" sz="1100" dirty="0">
                <a:latin typeface="Sassoon Infant Std" panose="020B0503020103030203" pitchFamily="34" charset="0"/>
              </a:rPr>
              <a:t> as his her go no to into she he we be me of</a:t>
            </a:r>
            <a:endParaRPr lang="en-GB" sz="1100" dirty="0">
              <a:latin typeface="Sassoon Infant Std" panose="020B0503020103030203" pitchFamily="34" charset="0"/>
            </a:endParaRPr>
          </a:p>
        </p:txBody>
      </p:sp>
      <p:sp>
        <p:nvSpPr>
          <p:cNvPr id="10" name="TextBox 9"/>
          <p:cNvSpPr txBox="1"/>
          <p:nvPr/>
        </p:nvSpPr>
        <p:spPr>
          <a:xfrm>
            <a:off x="24531" y="2638838"/>
            <a:ext cx="4500891" cy="2462213"/>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Physical Development</a:t>
            </a:r>
          </a:p>
          <a:p>
            <a:r>
              <a:rPr lang="en-GB" sz="1100" dirty="0">
                <a:latin typeface="Sassoon Infant Std" panose="020B0503020103030203" pitchFamily="34" charset="0"/>
              </a:rPr>
              <a:t>This half term we will be learning to co-ordinate our body movements by participating in Squiggle me into a Writer sessions, Drawing Club, using a knife and fork at lunchtime and taking part in weekly PE sessions. </a:t>
            </a:r>
          </a:p>
          <a:p>
            <a:endParaRPr lang="en-GB" sz="1100" dirty="0">
              <a:latin typeface="Sassoon Infant Std" panose="020B0503020103030203" pitchFamily="34" charset="0"/>
            </a:endParaRPr>
          </a:p>
          <a:p>
            <a:r>
              <a:rPr lang="en-GB" sz="1100" b="1" dirty="0">
                <a:latin typeface="Sassoon Infant Std" panose="020B0503020103030203" pitchFamily="34" charset="0"/>
              </a:rPr>
              <a:t>In PE we will be learning to:</a:t>
            </a:r>
          </a:p>
          <a:p>
            <a:pPr marL="171450" lvl="0" indent="-171450">
              <a:buClr>
                <a:schemeClr val="dk1"/>
              </a:buClr>
              <a:buSzPts val="1100"/>
              <a:buFont typeface="Arial"/>
              <a:buChar char="•"/>
            </a:pPr>
            <a:r>
              <a:rPr lang="en-US" sz="1100" dirty="0">
                <a:latin typeface="Sassoon Infant Std" panose="020B0503020103030203" pitchFamily="34" charset="0"/>
              </a:rPr>
              <a:t>Try new challenges and confidently decide on the skills needed to complete the task.</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Negotiate spaces safely with consideration for ourselves and others.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Follow instructions involving several ideas or actions.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Play co-operatively, take turns and congratulate others.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Play games honestly with consideration of the rules.</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Show an understanding of own feelings and can regulate own </a:t>
            </a:r>
            <a:r>
              <a:rPr lang="en-US" sz="1100" dirty="0" err="1">
                <a:latin typeface="Sassoon Infant Std" panose="020B0503020103030203" pitchFamily="34" charset="0"/>
              </a:rPr>
              <a:t>behaviour</a:t>
            </a:r>
            <a:r>
              <a:rPr lang="en-US" sz="1100" dirty="0">
                <a:latin typeface="Sassoon Infant Std" panose="020B0503020103030203" pitchFamily="34" charset="0"/>
              </a:rPr>
              <a:t>.</a:t>
            </a:r>
            <a:endParaRPr lang="en-US" sz="1400" dirty="0">
              <a:latin typeface="Sassoon Infant Std" panose="020B0503020103030203" pitchFamily="34" charset="0"/>
            </a:endParaRPr>
          </a:p>
          <a:p>
            <a:pPr marL="171450" lvl="0" indent="-171450">
              <a:buClr>
                <a:schemeClr val="dk1"/>
              </a:buClr>
              <a:buSzPts val="1100"/>
              <a:buFont typeface="Arial"/>
              <a:buChar char="•"/>
            </a:pPr>
            <a:r>
              <a:rPr lang="en-US" sz="1100" dirty="0">
                <a:latin typeface="Sassoon Infant Std" panose="020B0503020103030203" pitchFamily="34" charset="0"/>
              </a:rPr>
              <a:t>Use movement skills with developing balance and co-ordination.</a:t>
            </a:r>
            <a:endParaRPr lang="en-GB" sz="1200" dirty="0">
              <a:latin typeface="Sassoon Infant Std" panose="020B0503020103030203" pitchFamily="34" charset="0"/>
            </a:endParaRPr>
          </a:p>
        </p:txBody>
      </p:sp>
      <p:sp>
        <p:nvSpPr>
          <p:cNvPr id="11" name="TextBox 10"/>
          <p:cNvSpPr txBox="1"/>
          <p:nvPr/>
        </p:nvSpPr>
        <p:spPr>
          <a:xfrm>
            <a:off x="4699635" y="2654624"/>
            <a:ext cx="2457139" cy="1384995"/>
          </a:xfrm>
          <a:prstGeom prst="rect">
            <a:avLst/>
          </a:prstGeom>
          <a:noFill/>
          <a:ln>
            <a:solidFill>
              <a:srgbClr val="7030A0"/>
            </a:solidFill>
          </a:ln>
        </p:spPr>
        <p:txBody>
          <a:bodyPr wrap="square" rtlCol="0">
            <a:spAutoFit/>
          </a:bodyPr>
          <a:lstStyle/>
          <a:p>
            <a:r>
              <a:rPr lang="en-GB" sz="1050" b="1" dirty="0">
                <a:latin typeface="Sassoon Infant Std" panose="020B0503020103030203" pitchFamily="34" charset="0"/>
              </a:rPr>
              <a:t>Poetry Basket</a:t>
            </a:r>
          </a:p>
          <a:p>
            <a:pPr algn="ctr"/>
            <a:r>
              <a:rPr lang="en-US" sz="1050" dirty="0">
                <a:latin typeface="Sassoon Infant Std" panose="020B0503020103030203" pitchFamily="34" charset="0"/>
              </a:rPr>
              <a:t>Pointy Hat </a:t>
            </a:r>
          </a:p>
          <a:p>
            <a:pPr algn="ctr"/>
            <a:r>
              <a:rPr lang="en-US" sz="1050" dirty="0">
                <a:latin typeface="Sassoon Infant Std" panose="020B0503020103030203" pitchFamily="34" charset="0"/>
              </a:rPr>
              <a:t>Five Little Pumpkins </a:t>
            </a:r>
          </a:p>
          <a:p>
            <a:pPr algn="ctr"/>
            <a:r>
              <a:rPr lang="en-US" sz="1050" dirty="0">
                <a:latin typeface="Sassoon Infant Std" panose="020B0503020103030203" pitchFamily="34" charset="0"/>
              </a:rPr>
              <a:t>I'm a Little Elf </a:t>
            </a:r>
          </a:p>
          <a:p>
            <a:pPr algn="ctr"/>
            <a:r>
              <a:rPr lang="en-US" sz="1050" dirty="0">
                <a:latin typeface="Sassoon Infant Std" panose="020B0503020103030203" pitchFamily="34" charset="0"/>
              </a:rPr>
              <a:t>In my Christmas Den </a:t>
            </a:r>
          </a:p>
          <a:p>
            <a:pPr algn="ctr"/>
            <a:r>
              <a:rPr lang="en-US" sz="1050" dirty="0">
                <a:latin typeface="Sassoon Infant Std" panose="020B0503020103030203" pitchFamily="34" charset="0"/>
              </a:rPr>
              <a:t>Out of the corner of my eye </a:t>
            </a:r>
          </a:p>
          <a:p>
            <a:pPr algn="ctr"/>
            <a:r>
              <a:rPr lang="en-US" sz="1050" dirty="0">
                <a:latin typeface="Sassoon Infant Std" panose="020B0503020103030203" pitchFamily="34" charset="0"/>
              </a:rPr>
              <a:t>Robin is my name </a:t>
            </a:r>
          </a:p>
          <a:p>
            <a:pPr algn="ctr"/>
            <a:r>
              <a:rPr lang="en-US" sz="1050" dirty="0">
                <a:latin typeface="Sassoon Infant Std" panose="020B0503020103030203" pitchFamily="34" charset="0"/>
              </a:rPr>
              <a:t>Whether the weather</a:t>
            </a:r>
          </a:p>
        </p:txBody>
      </p:sp>
      <p:sp>
        <p:nvSpPr>
          <p:cNvPr id="13" name="TextBox 12"/>
          <p:cNvSpPr txBox="1"/>
          <p:nvPr/>
        </p:nvSpPr>
        <p:spPr>
          <a:xfrm>
            <a:off x="0" y="627575"/>
            <a:ext cx="7209694" cy="938719"/>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Personal, Social and Emotional Development</a:t>
            </a:r>
            <a:endParaRPr lang="en-GB" sz="1100" b="1" i="1" dirty="0">
              <a:latin typeface="Sassoon Infant Std" panose="020B0503020103030203" pitchFamily="34" charset="0"/>
            </a:endParaRPr>
          </a:p>
          <a:p>
            <a:r>
              <a:rPr lang="en-GB" sz="1100" dirty="0">
                <a:latin typeface="Sassoon Infant Std" panose="020B0503020103030203" pitchFamily="34" charset="0"/>
              </a:rPr>
              <a:t>Children will show care and concern for others and show an increasing awareness of the feelings of others. They can </a:t>
            </a:r>
            <a:r>
              <a:rPr lang="en-US" sz="1100" dirty="0">
                <a:latin typeface="Sassoon Infant Std" panose="020B0503020103030203" pitchFamily="34" charset="0"/>
              </a:rPr>
              <a:t>independently choose areas they would like to play in or resources they would like to use. Children can seek out adults and peers when they need help. </a:t>
            </a:r>
          </a:p>
          <a:p>
            <a:endParaRPr lang="en-GB" sz="1100" dirty="0">
              <a:solidFill>
                <a:schemeClr val="accent4"/>
              </a:solidFill>
              <a:latin typeface="Sassoon Infant Std" panose="020B0503020103030203" pitchFamily="34" charset="0"/>
            </a:endParaRPr>
          </a:p>
        </p:txBody>
      </p:sp>
      <p:sp>
        <p:nvSpPr>
          <p:cNvPr id="18" name="TextBox 17"/>
          <p:cNvSpPr txBox="1"/>
          <p:nvPr/>
        </p:nvSpPr>
        <p:spPr>
          <a:xfrm>
            <a:off x="7989276" y="87358"/>
            <a:ext cx="3955074" cy="161582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Possible lines of Enquiry – </a:t>
            </a:r>
            <a:r>
              <a:rPr lang="en-GB" sz="1100" dirty="0">
                <a:latin typeface="Sassoon Infant Std" panose="020B0503020103030203" pitchFamily="34" charset="0"/>
              </a:rPr>
              <a:t>these are the planned for learning moments that children will experience in addition to their own child led learning enquiries. </a:t>
            </a:r>
          </a:p>
          <a:p>
            <a:endParaRPr lang="en-GB" sz="1100" dirty="0">
              <a:latin typeface="Sassoon Infant Std" panose="020B0503020103030203" pitchFamily="34" charset="0"/>
            </a:endParaRPr>
          </a:p>
          <a:p>
            <a:r>
              <a:rPr lang="en-GB" sz="1100" dirty="0">
                <a:latin typeface="Sassoon Infant Std" panose="020B0503020103030203" pitchFamily="34" charset="0"/>
              </a:rPr>
              <a:t>Celebrations</a:t>
            </a:r>
          </a:p>
          <a:p>
            <a:endParaRPr lang="en-GB" sz="1100" dirty="0">
              <a:latin typeface="Sassoon Infant Std" panose="020B0503020103030203" pitchFamily="34" charset="0"/>
            </a:endParaRPr>
          </a:p>
          <a:p>
            <a:r>
              <a:rPr lang="en-GB" sz="1100" dirty="0">
                <a:latin typeface="Sassoon Infant Std" panose="020B0503020103030203" pitchFamily="34" charset="0"/>
              </a:rPr>
              <a:t>Family, cultures and traditions</a:t>
            </a:r>
          </a:p>
          <a:p>
            <a:endParaRPr lang="en-GB" sz="1100" dirty="0">
              <a:latin typeface="Sassoon Infant Std" panose="020B0503020103030203" pitchFamily="34" charset="0"/>
            </a:endParaRPr>
          </a:p>
          <a:p>
            <a:r>
              <a:rPr lang="en-GB" sz="1100" dirty="0">
                <a:latin typeface="Sassoon Infant Std" panose="020B0503020103030203" pitchFamily="34" charset="0"/>
              </a:rPr>
              <a:t>Christmas Around the World</a:t>
            </a:r>
            <a:endParaRPr lang="en-GB" sz="1600" dirty="0">
              <a:latin typeface="Sassoon Infant Std" panose="020B0503020103030203" pitchFamily="34" charset="0"/>
            </a:endParaRPr>
          </a:p>
        </p:txBody>
      </p:sp>
      <p:pic>
        <p:nvPicPr>
          <p:cNvPr id="9" name="Picture 8"/>
          <p:cNvPicPr>
            <a:picLocks noChangeAspect="1"/>
          </p:cNvPicPr>
          <p:nvPr/>
        </p:nvPicPr>
        <p:blipFill>
          <a:blip r:embed="rId2">
            <a:clrChange>
              <a:clrFrom>
                <a:srgbClr val="625A36"/>
              </a:clrFrom>
              <a:clrTo>
                <a:srgbClr val="625A36">
                  <a:alpha val="0"/>
                </a:srgbClr>
              </a:clrTo>
            </a:clrChange>
            <a:lum bright="70000" contrast="-70000"/>
          </a:blip>
          <a:stretch>
            <a:fillRect/>
          </a:stretch>
        </p:blipFill>
        <p:spPr>
          <a:xfrm>
            <a:off x="4719756" y="4185131"/>
            <a:ext cx="2619724" cy="1668596"/>
          </a:xfrm>
          <a:prstGeom prst="rect">
            <a:avLst/>
          </a:prstGeom>
        </p:spPr>
      </p:pic>
      <p:sp>
        <p:nvSpPr>
          <p:cNvPr id="19" name="TextBox 18"/>
          <p:cNvSpPr txBox="1"/>
          <p:nvPr/>
        </p:nvSpPr>
        <p:spPr>
          <a:xfrm>
            <a:off x="4699635" y="4173044"/>
            <a:ext cx="2674065" cy="169277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Artist Focus – Andy Goldsworthy</a:t>
            </a:r>
          </a:p>
          <a:p>
            <a:endParaRPr lang="en-GB" sz="1100" dirty="0">
              <a:latin typeface="Sassoon Infant Std" panose="020B0503020103030203" pitchFamily="34" charset="0"/>
            </a:endParaRPr>
          </a:p>
          <a:p>
            <a:r>
              <a:rPr lang="en-GB" sz="1100" dirty="0">
                <a:latin typeface="Sassoon Infant Std" panose="020B0503020103030203" pitchFamily="34" charset="0"/>
              </a:rPr>
              <a:t>Our artist focus this half term is Andy Goldsworthy. We will create our own transient art masterpieces by creating poppies for Remembrance Day and using natural Autumnal materials to create patterns. </a:t>
            </a:r>
          </a:p>
          <a:p>
            <a:endParaRPr lang="en-GB" sz="1600" dirty="0">
              <a:latin typeface="Sassoon Infant Std" panose="020B0503020103030203" pitchFamily="34" charset="0"/>
            </a:endParaRPr>
          </a:p>
        </p:txBody>
      </p:sp>
      <p:sp>
        <p:nvSpPr>
          <p:cNvPr id="24" name="TextBox 23"/>
          <p:cNvSpPr txBox="1"/>
          <p:nvPr/>
        </p:nvSpPr>
        <p:spPr>
          <a:xfrm>
            <a:off x="-3" y="1680402"/>
            <a:ext cx="7209695" cy="769441"/>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Communication and Language Development</a:t>
            </a:r>
          </a:p>
          <a:p>
            <a:r>
              <a:rPr lang="en-GB" sz="1100" dirty="0">
                <a:latin typeface="Sassoon Infant Std" panose="020B0503020103030203" pitchFamily="34" charset="0"/>
              </a:rPr>
              <a:t>Children’s communication and language development underpins every area of learning. The children will be learning to listen in a variety of situations, and respond appropriately to others during play. They will engage in story times and respond appropriately to comments and questions when asked. </a:t>
            </a:r>
            <a:endParaRPr lang="en-GB" sz="1100" i="1" dirty="0">
              <a:latin typeface="Sassoon Infant Std" panose="020B0503020103030203" pitchFamily="34" charset="0"/>
            </a:endParaRPr>
          </a:p>
        </p:txBody>
      </p:sp>
      <p:pic>
        <p:nvPicPr>
          <p:cNvPr id="21" name="Picture 20"/>
          <p:cNvPicPr>
            <a:picLocks noChangeAspect="1"/>
          </p:cNvPicPr>
          <p:nvPr/>
        </p:nvPicPr>
        <p:blipFill>
          <a:blip r:embed="rId3">
            <a:duotone>
              <a:schemeClr val="accent2">
                <a:shade val="45000"/>
                <a:satMod val="135000"/>
              </a:schemeClr>
              <a:prstClr val="white"/>
            </a:duotone>
          </a:blip>
          <a:stretch>
            <a:fillRect/>
          </a:stretch>
        </p:blipFill>
        <p:spPr>
          <a:xfrm>
            <a:off x="11324422" y="1961363"/>
            <a:ext cx="534935" cy="534935"/>
          </a:xfrm>
          <a:prstGeom prst="rect">
            <a:avLst/>
          </a:prstGeom>
        </p:spPr>
      </p:pic>
      <p:pic>
        <p:nvPicPr>
          <p:cNvPr id="2050" name="Picture 2" descr="Large Size Transparent Decorated Christmas Tree PNG Clipart​ | Gallery  Yopriceville - High-Quality Free Images and Transparent PNG Clipart"/>
          <p:cNvPicPr>
            <a:picLocks noChangeAspect="1" noChangeArrowheads="1"/>
          </p:cNvPicPr>
          <p:nvPr/>
        </p:nvPicPr>
        <p:blipFill>
          <a:blip r:embed="rId4" cstate="print">
            <a:lum bright="70000" contrast="-70000"/>
            <a:extLst>
              <a:ext uri="{28A0092B-C50C-407E-A947-70E740481C1C}">
                <a14:useLocalDpi xmlns:a14="http://schemas.microsoft.com/office/drawing/2010/main" val="0"/>
              </a:ext>
            </a:extLst>
          </a:blip>
          <a:srcRect/>
          <a:stretch>
            <a:fillRect/>
          </a:stretch>
        </p:blipFill>
        <p:spPr bwMode="auto">
          <a:xfrm>
            <a:off x="10657444" y="4971222"/>
            <a:ext cx="1519161" cy="169774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7646" y="5254554"/>
            <a:ext cx="4487776" cy="1092607"/>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Literacy - </a:t>
            </a:r>
            <a:r>
              <a:rPr lang="en-GB" sz="1100" dirty="0">
                <a:latin typeface="Sassoon Infant Std" panose="020B0503020103030203" pitchFamily="34" charset="0"/>
              </a:rPr>
              <a:t>Focus Stories</a:t>
            </a:r>
          </a:p>
          <a:p>
            <a:endParaRPr lang="en-GB" dirty="0">
              <a:latin typeface="Sassoon Infant Std" panose="020B0503020103030203" pitchFamily="34" charset="0"/>
            </a:endParaRPr>
          </a:p>
          <a:p>
            <a:endParaRPr lang="en-GB" dirty="0">
              <a:latin typeface="Sassoon Infant Std" panose="020B0503020103030203" pitchFamily="34" charset="0"/>
            </a:endParaRPr>
          </a:p>
          <a:p>
            <a:endParaRPr lang="en-GB" dirty="0">
              <a:latin typeface="Sassoon Infant Std" panose="020B0503020103030203" pitchFamily="34" charset="0"/>
            </a:endParaRPr>
          </a:p>
        </p:txBody>
      </p:sp>
      <p:pic>
        <p:nvPicPr>
          <p:cNvPr id="26" name="Picture 25"/>
          <p:cNvPicPr>
            <a:picLocks noChangeAspect="1"/>
          </p:cNvPicPr>
          <p:nvPr/>
        </p:nvPicPr>
        <p:blipFill>
          <a:blip r:embed="rId5">
            <a:lum bright="70000" contrast="-70000"/>
          </a:blip>
          <a:stretch>
            <a:fillRect/>
          </a:stretch>
        </p:blipFill>
        <p:spPr>
          <a:xfrm>
            <a:off x="10373458" y="544128"/>
            <a:ext cx="1335644" cy="1098675"/>
          </a:xfrm>
          <a:prstGeom prst="rect">
            <a:avLst/>
          </a:prstGeom>
        </p:spPr>
      </p:pic>
      <p:sp>
        <p:nvSpPr>
          <p:cNvPr id="28" name="TextBox 27"/>
          <p:cNvSpPr txBox="1"/>
          <p:nvPr/>
        </p:nvSpPr>
        <p:spPr>
          <a:xfrm>
            <a:off x="7505014" y="3941504"/>
            <a:ext cx="4560085" cy="2970044"/>
          </a:xfrm>
          <a:prstGeom prst="rect">
            <a:avLst/>
          </a:prstGeom>
          <a:noFill/>
          <a:ln>
            <a:solidFill>
              <a:srgbClr val="7030A0"/>
            </a:solidFill>
          </a:ln>
        </p:spPr>
        <p:txBody>
          <a:bodyPr wrap="square" rtlCol="0">
            <a:spAutoFit/>
          </a:bodyPr>
          <a:lstStyle/>
          <a:p>
            <a:r>
              <a:rPr lang="en-GB" sz="1100" b="1" dirty="0">
                <a:latin typeface="Sassoon Infant Std" panose="020B0503020103030203" pitchFamily="34" charset="0"/>
              </a:rPr>
              <a:t>Knowledge &amp; Understanding of the World</a:t>
            </a:r>
          </a:p>
          <a:p>
            <a:endParaRPr lang="en-GB" sz="1100" b="1" dirty="0">
              <a:latin typeface="Sassoon Infant Std" panose="020B0503020103030203" pitchFamily="34" charset="0"/>
            </a:endParaRPr>
          </a:p>
          <a:p>
            <a:pPr lvl="0"/>
            <a:r>
              <a:rPr lang="en-GB" sz="1100" dirty="0">
                <a:latin typeface="Sassoon Infant Std" panose="020B0503020103030203" pitchFamily="34" charset="0"/>
              </a:rPr>
              <a:t>This half term we will continue our explorations of Autumn and make observations of the changes to the weather and the natural environment around us. </a:t>
            </a:r>
          </a:p>
          <a:p>
            <a:pPr lvl="0"/>
            <a:endParaRPr lang="en-GB" sz="1100" dirty="0">
              <a:latin typeface="Sassoon Infant Std" panose="020B0503020103030203" pitchFamily="34" charset="0"/>
            </a:endParaRPr>
          </a:p>
          <a:p>
            <a:pPr lvl="0"/>
            <a:r>
              <a:rPr lang="en-GB" sz="1100" dirty="0">
                <a:latin typeface="Sassoon Infant Std" panose="020B0503020103030203" pitchFamily="34" charset="0"/>
              </a:rPr>
              <a:t>We will learn about celebrations and special events such as Remembrance Day, Diwali, Christmas and the different ways this is celebrated within our class family and the wider world. We will make and taste traditional food eaten when celebrating Diwali. </a:t>
            </a:r>
            <a:endParaRPr lang="en-US" sz="1100" dirty="0">
              <a:latin typeface="Sassoon Infant Std" panose="020B0503020103030203" pitchFamily="34" charset="0"/>
            </a:endParaRPr>
          </a:p>
          <a:p>
            <a:endParaRPr lang="en-GB" sz="1100" dirty="0">
              <a:latin typeface="Sassoon Infant Std" panose="020B0503020103030203" pitchFamily="34" charset="0"/>
            </a:endParaRPr>
          </a:p>
          <a:p>
            <a:r>
              <a:rPr lang="en-GB" sz="1100" dirty="0">
                <a:latin typeface="Sassoon Infant Std" panose="020B0503020103030203" pitchFamily="34" charset="0"/>
              </a:rPr>
              <a:t>Through our focus text ‘The Squirrel who Squabbled’ we will learn about British wildlife and learn about where they live and how they change and grow over time. </a:t>
            </a:r>
          </a:p>
          <a:p>
            <a:endParaRPr lang="en-GB" sz="1100" dirty="0">
              <a:latin typeface="Sassoon Infant Std" panose="020B0503020103030203" pitchFamily="34" charset="0"/>
            </a:endParaRPr>
          </a:p>
          <a:p>
            <a:r>
              <a:rPr lang="en-GB" sz="1100" dirty="0">
                <a:latin typeface="Sassoon Infant Std" panose="020B0503020103030203" pitchFamily="34" charset="0"/>
              </a:rPr>
              <a:t>As we learn how to keep ourselves safe during bonfire night we will have a visit from a real fire engine and learn about the role of a fire fighter.</a:t>
            </a:r>
          </a:p>
        </p:txBody>
      </p:sp>
      <p:pic>
        <p:nvPicPr>
          <p:cNvPr id="3" name="Picture 2"/>
          <p:cNvPicPr>
            <a:picLocks noChangeAspect="1"/>
          </p:cNvPicPr>
          <p:nvPr/>
        </p:nvPicPr>
        <p:blipFill>
          <a:blip r:embed="rId6"/>
          <a:stretch>
            <a:fillRect/>
          </a:stretch>
        </p:blipFill>
        <p:spPr>
          <a:xfrm>
            <a:off x="1575032" y="5540315"/>
            <a:ext cx="537666" cy="650997"/>
          </a:xfrm>
          <a:prstGeom prst="rect">
            <a:avLst/>
          </a:prstGeom>
        </p:spPr>
      </p:pic>
      <p:pic>
        <p:nvPicPr>
          <p:cNvPr id="5" name="Picture 4"/>
          <p:cNvPicPr>
            <a:picLocks noChangeAspect="1"/>
          </p:cNvPicPr>
          <p:nvPr/>
        </p:nvPicPr>
        <p:blipFill>
          <a:blip r:embed="rId7"/>
          <a:stretch>
            <a:fillRect/>
          </a:stretch>
        </p:blipFill>
        <p:spPr>
          <a:xfrm>
            <a:off x="2281534" y="5532705"/>
            <a:ext cx="661547" cy="658607"/>
          </a:xfrm>
          <a:prstGeom prst="rect">
            <a:avLst/>
          </a:prstGeom>
        </p:spPr>
      </p:pic>
      <p:sp>
        <p:nvSpPr>
          <p:cNvPr id="20" name="TextBox 19"/>
          <p:cNvSpPr txBox="1"/>
          <p:nvPr/>
        </p:nvSpPr>
        <p:spPr>
          <a:xfrm>
            <a:off x="0" y="6547253"/>
            <a:ext cx="5169407" cy="276999"/>
          </a:xfrm>
          <a:prstGeom prst="rect">
            <a:avLst/>
          </a:prstGeom>
          <a:solidFill>
            <a:schemeClr val="bg1">
              <a:lumMod val="95000"/>
            </a:schemeClr>
          </a:solidFill>
        </p:spPr>
        <p:txBody>
          <a:bodyPr wrap="square" rtlCol="0">
            <a:spAutoFit/>
          </a:bodyPr>
          <a:lstStyle/>
          <a:p>
            <a:r>
              <a:rPr lang="en-GB" sz="1200" dirty="0">
                <a:latin typeface="Sassoon Infant Std" panose="020B0503020103030203" pitchFamily="34" charset="0"/>
              </a:rPr>
              <a:t>For further information, please see the school website for EYFS long term plans.</a:t>
            </a:r>
          </a:p>
        </p:txBody>
      </p:sp>
      <p:pic>
        <p:nvPicPr>
          <p:cNvPr id="12" name="Picture 11"/>
          <p:cNvPicPr>
            <a:picLocks noChangeAspect="1"/>
          </p:cNvPicPr>
          <p:nvPr/>
        </p:nvPicPr>
        <p:blipFill>
          <a:blip r:embed="rId8"/>
          <a:stretch>
            <a:fillRect/>
          </a:stretch>
        </p:blipFill>
        <p:spPr>
          <a:xfrm>
            <a:off x="685911" y="5553922"/>
            <a:ext cx="685689" cy="623786"/>
          </a:xfrm>
          <a:prstGeom prst="rect">
            <a:avLst/>
          </a:prstGeom>
        </p:spPr>
      </p:pic>
    </p:spTree>
    <p:extLst>
      <p:ext uri="{BB962C8B-B14F-4D97-AF65-F5344CB8AC3E}">
        <p14:creationId xmlns:p14="http://schemas.microsoft.com/office/powerpoint/2010/main" val="34448213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1222</TotalTime>
  <Words>1153</Words>
  <Application>Microsoft Office PowerPoint</Application>
  <PresentationFormat>Widescreen</PresentationFormat>
  <Paragraphs>113</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 Light</vt:lpstr>
      <vt:lpstr>Sassoon Infant Std</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Moore</dc:creator>
  <cp:lastModifiedBy>Amy Swan</cp:lastModifiedBy>
  <cp:revision>75</cp:revision>
  <cp:lastPrinted>2024-05-21T08:50:34Z</cp:lastPrinted>
  <dcterms:created xsi:type="dcterms:W3CDTF">2024-03-04T15:44:16Z</dcterms:created>
  <dcterms:modified xsi:type="dcterms:W3CDTF">2025-09-09T09:22:57Z</dcterms:modified>
</cp:coreProperties>
</file>