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87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p:cViewPr varScale="1">
        <p:scale>
          <a:sx n="57" d="100"/>
          <a:sy n="57" d="100"/>
        </p:scale>
        <p:origin x="65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129429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64975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65171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2FD700-A38E-2047-A088-D050FAA0F515}"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00947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A2FD700-A38E-2047-A088-D050FAA0F515}" type="datetimeFigureOut">
              <a:rPr lang="en-US" smtClean="0"/>
              <a:t>4/4/2025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79227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A2FD700-A38E-2047-A088-D050FAA0F515}"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09963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A2FD700-A38E-2047-A088-D050FAA0F515}" type="datetimeFigureOut">
              <a:rPr lang="en-US" smtClean="0"/>
              <a:t>4/4/2025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311772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A2FD700-A38E-2047-A088-D050FAA0F515}" type="datetimeFigureOut">
              <a:rPr lang="en-US" smtClean="0"/>
              <a:t>4/4/2025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87128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FD700-A38E-2047-A088-D050FAA0F515}" type="datetimeFigureOut">
              <a:rPr lang="en-US" smtClean="0"/>
              <a:t>4/4/2025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653815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96216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A2FD700-A38E-2047-A088-D050FAA0F515}" type="datetimeFigureOut">
              <a:rPr lang="en-US" smtClean="0"/>
              <a:t>4/4/2025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38D23-20AB-2A49-8833-B96F1FE42E84}" type="slidenum">
              <a:rPr lang="en-US" smtClean="0"/>
              <a:t>‹#›</a:t>
            </a:fld>
            <a:endParaRPr lang="en-US"/>
          </a:p>
        </p:txBody>
      </p:sp>
    </p:spTree>
    <p:extLst>
      <p:ext uri="{BB962C8B-B14F-4D97-AF65-F5344CB8AC3E}">
        <p14:creationId xmlns:p14="http://schemas.microsoft.com/office/powerpoint/2010/main" val="254270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A2FD700-A38E-2047-A088-D050FAA0F515}" type="datetimeFigureOut">
              <a:rPr lang="en-US" smtClean="0"/>
              <a:t>4/4/2025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738D23-20AB-2A49-8833-B96F1FE42E84}" type="slidenum">
              <a:rPr lang="en-US" smtClean="0"/>
              <a:t>‹#›</a:t>
            </a:fld>
            <a:endParaRPr lang="en-US"/>
          </a:p>
        </p:txBody>
      </p:sp>
    </p:spTree>
    <p:extLst>
      <p:ext uri="{BB962C8B-B14F-4D97-AF65-F5344CB8AC3E}">
        <p14:creationId xmlns:p14="http://schemas.microsoft.com/office/powerpoint/2010/main" val="236601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AFB832-000B-E2C6-D321-63847F6AE5DA}"/>
              </a:ext>
            </a:extLst>
          </p:cNvPr>
          <p:cNvSpPr/>
          <p:nvPr/>
        </p:nvSpPr>
        <p:spPr>
          <a:xfrm>
            <a:off x="1931520" y="0"/>
            <a:ext cx="4707467" cy="219127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F4914E8-AE37-D2CE-C0A8-75B6B2E1F913}"/>
              </a:ext>
            </a:extLst>
          </p:cNvPr>
          <p:cNvSpPr txBox="1"/>
          <p:nvPr/>
        </p:nvSpPr>
        <p:spPr>
          <a:xfrm>
            <a:off x="2250685" y="126143"/>
            <a:ext cx="4572000" cy="1938992"/>
          </a:xfrm>
          <a:prstGeom prst="rect">
            <a:avLst/>
          </a:prstGeom>
          <a:noFill/>
        </p:spPr>
        <p:txBody>
          <a:bodyPr wrap="square" rtlCol="0">
            <a:spAutoFit/>
          </a:bodyPr>
          <a:lstStyle/>
          <a:p>
            <a:r>
              <a:rPr lang="en-US" sz="4000" i="1" dirty="0" smtClean="0">
                <a:solidFill>
                  <a:schemeClr val="bg1"/>
                </a:solidFill>
              </a:rPr>
              <a:t>Year 1 </a:t>
            </a:r>
            <a:r>
              <a:rPr lang="en-US" sz="4000" i="1" dirty="0">
                <a:solidFill>
                  <a:schemeClr val="bg1"/>
                </a:solidFill>
              </a:rPr>
              <a:t>– Low Road and Windmill Music Federation</a:t>
            </a:r>
          </a:p>
        </p:txBody>
      </p:sp>
      <p:sp>
        <p:nvSpPr>
          <p:cNvPr id="7" name="TextBox 6">
            <a:extLst>
              <a:ext uri="{FF2B5EF4-FFF2-40B4-BE49-F238E27FC236}">
                <a16:creationId xmlns:a16="http://schemas.microsoft.com/office/drawing/2014/main" id="{504DD419-C253-FB00-D754-DD7CC6BE2D22}"/>
              </a:ext>
            </a:extLst>
          </p:cNvPr>
          <p:cNvSpPr txBox="1"/>
          <p:nvPr/>
        </p:nvSpPr>
        <p:spPr>
          <a:xfrm>
            <a:off x="47855" y="1494326"/>
            <a:ext cx="1828800" cy="830997"/>
          </a:xfrm>
          <a:prstGeom prst="rect">
            <a:avLst/>
          </a:prstGeom>
          <a:noFill/>
        </p:spPr>
        <p:txBody>
          <a:bodyPr wrap="square" rtlCol="0">
            <a:spAutoFit/>
          </a:bodyPr>
          <a:lstStyle/>
          <a:p>
            <a:pPr algn="ctr">
              <a:lnSpc>
                <a:spcPct val="150000"/>
              </a:lnSpc>
            </a:pPr>
            <a:r>
              <a:rPr lang="en-US" sz="1600" dirty="0"/>
              <a:t>                 Year 1</a:t>
            </a:r>
          </a:p>
          <a:p>
            <a:pPr algn="ctr">
              <a:lnSpc>
                <a:spcPct val="150000"/>
              </a:lnSpc>
            </a:pPr>
            <a:r>
              <a:rPr lang="en-US" sz="1600" b="1" dirty="0" smtClean="0">
                <a:solidFill>
                  <a:srgbClr val="7030A0"/>
                </a:solidFill>
              </a:rPr>
              <a:t>April 2025</a:t>
            </a:r>
            <a:endParaRPr lang="en-US" sz="1600" b="1" dirty="0">
              <a:solidFill>
                <a:srgbClr val="7030A0"/>
              </a:solidFill>
            </a:endParaRPr>
          </a:p>
        </p:txBody>
      </p:sp>
      <p:cxnSp>
        <p:nvCxnSpPr>
          <p:cNvPr id="9" name="Straight Connector 8">
            <a:extLst>
              <a:ext uri="{FF2B5EF4-FFF2-40B4-BE49-F238E27FC236}">
                <a16:creationId xmlns:a16="http://schemas.microsoft.com/office/drawing/2014/main" id="{21880922-1F7D-C232-9EF0-FB363E054CB5}"/>
              </a:ext>
            </a:extLst>
          </p:cNvPr>
          <p:cNvCxnSpPr>
            <a:cxnSpLocks/>
          </p:cNvCxnSpPr>
          <p:nvPr/>
        </p:nvCxnSpPr>
        <p:spPr>
          <a:xfrm>
            <a:off x="232688" y="2381437"/>
            <a:ext cx="145913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84FC561-FF17-B4CA-119E-3078F4BFB77E}"/>
              </a:ext>
            </a:extLst>
          </p:cNvPr>
          <p:cNvSpPr txBox="1"/>
          <p:nvPr/>
        </p:nvSpPr>
        <p:spPr>
          <a:xfrm>
            <a:off x="88677" y="2355327"/>
            <a:ext cx="1828800" cy="6878806"/>
          </a:xfrm>
          <a:prstGeom prst="rect">
            <a:avLst/>
          </a:prstGeom>
          <a:noFill/>
        </p:spPr>
        <p:txBody>
          <a:bodyPr wrap="square" rtlCol="0">
            <a:spAutoFit/>
          </a:bodyPr>
          <a:lstStyle/>
          <a:p>
            <a:pPr algn="ctr">
              <a:lnSpc>
                <a:spcPct val="150000"/>
              </a:lnSpc>
            </a:pPr>
            <a:endParaRPr lang="en-US" sz="1100" i="1" dirty="0" smtClean="0">
              <a:latin typeface="+mj-lt"/>
            </a:endParaRPr>
          </a:p>
          <a:p>
            <a:pPr algn="ctr">
              <a:lnSpc>
                <a:spcPct val="150000"/>
              </a:lnSpc>
            </a:pPr>
            <a:endParaRPr lang="en-US" sz="1100" i="1" dirty="0">
              <a:latin typeface="+mj-lt"/>
            </a:endParaRPr>
          </a:p>
          <a:p>
            <a:pPr algn="ctr">
              <a:lnSpc>
                <a:spcPct val="150000"/>
              </a:lnSpc>
            </a:pPr>
            <a:endParaRPr lang="en-US" sz="1100" i="1" dirty="0">
              <a:latin typeface="+mj-lt"/>
            </a:endParaRPr>
          </a:p>
          <a:p>
            <a:pPr algn="ctr">
              <a:lnSpc>
                <a:spcPct val="150000"/>
              </a:lnSpc>
            </a:pPr>
            <a:endParaRPr lang="en-US" sz="900" i="1" dirty="0" smtClean="0">
              <a:latin typeface="+mj-lt"/>
            </a:endParaRPr>
          </a:p>
          <a:p>
            <a:pPr algn="ctr">
              <a:lnSpc>
                <a:spcPct val="150000"/>
              </a:lnSpc>
            </a:pPr>
            <a:r>
              <a:rPr lang="en-GB" sz="900" dirty="0">
                <a:solidFill>
                  <a:srgbClr val="7030A0"/>
                </a:solidFill>
                <a:latin typeface="Helvetica" pitchFamily="2" charset="0"/>
              </a:rPr>
              <a:t>https://</a:t>
            </a:r>
            <a:r>
              <a:rPr lang="en-GB" sz="900" dirty="0" smtClean="0">
                <a:solidFill>
                  <a:srgbClr val="7030A0"/>
                </a:solidFill>
                <a:latin typeface="Helvetica" pitchFamily="2" charset="0"/>
              </a:rPr>
              <a:t>classroom.google.com</a:t>
            </a:r>
            <a:endParaRPr lang="en-US" sz="900" i="1" dirty="0" smtClean="0">
              <a:latin typeface="+mj-lt"/>
            </a:endParaRPr>
          </a:p>
          <a:p>
            <a:pPr algn="ctr">
              <a:lnSpc>
                <a:spcPct val="150000"/>
              </a:lnSpc>
            </a:pPr>
            <a:r>
              <a:rPr lang="en-US" sz="900" i="1" dirty="0" smtClean="0">
                <a:latin typeface="+mj-lt"/>
              </a:rPr>
              <a:t>If you need help logging on, please ask your class teacher.</a:t>
            </a:r>
            <a:endParaRPr lang="en-US" sz="1100" i="1" dirty="0" smtClean="0">
              <a:latin typeface="+mj-lt"/>
            </a:endParaRPr>
          </a:p>
          <a:p>
            <a:pPr algn="ctr">
              <a:lnSpc>
                <a:spcPct val="150000"/>
              </a:lnSpc>
            </a:pPr>
            <a:endParaRPr lang="en-US" sz="1100" i="1" dirty="0" smtClean="0">
              <a:latin typeface="+mj-lt"/>
            </a:endParaRPr>
          </a:p>
          <a:p>
            <a:pPr algn="ctr">
              <a:lnSpc>
                <a:spcPct val="150000"/>
              </a:lnSpc>
            </a:pPr>
            <a:endParaRPr lang="en-US" sz="1000" i="1" dirty="0" smtClean="0">
              <a:latin typeface="+mj-lt"/>
            </a:endParaRPr>
          </a:p>
          <a:p>
            <a:pPr algn="ctr">
              <a:lnSpc>
                <a:spcPct val="150000"/>
              </a:lnSpc>
            </a:pPr>
            <a:r>
              <a:rPr lang="en-US" sz="900" i="1" dirty="0" smtClean="0">
                <a:latin typeface="+mj-lt"/>
              </a:rPr>
              <a:t>Homework is handed out on a Friday and due back the following Friday. This will be on Google Classroom.</a:t>
            </a:r>
            <a:endParaRPr lang="en-US" sz="900" i="1" dirty="0">
              <a:latin typeface="+mj-lt"/>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r>
              <a:rPr lang="en-GB" sz="900" b="1" i="1" dirty="0" smtClean="0">
                <a:solidFill>
                  <a:srgbClr val="000000"/>
                </a:solidFill>
              </a:rPr>
              <a:t>School Trip – Skelton Grange</a:t>
            </a:r>
          </a:p>
          <a:p>
            <a:pPr algn="ctr" fontAlgn="base">
              <a:lnSpc>
                <a:spcPct val="150000"/>
              </a:lnSpc>
            </a:pPr>
            <a:r>
              <a:rPr lang="en-GB" sz="900" i="1" dirty="0">
                <a:solidFill>
                  <a:srgbClr val="000000"/>
                </a:solidFill>
              </a:rPr>
              <a:t>1S – Wednesday 30</a:t>
            </a:r>
            <a:r>
              <a:rPr lang="en-GB" sz="900" i="1" baseline="30000" dirty="0">
                <a:solidFill>
                  <a:srgbClr val="000000"/>
                </a:solidFill>
              </a:rPr>
              <a:t>th</a:t>
            </a:r>
            <a:r>
              <a:rPr lang="en-GB" sz="900" i="1" dirty="0">
                <a:solidFill>
                  <a:srgbClr val="000000"/>
                </a:solidFill>
              </a:rPr>
              <a:t> April</a:t>
            </a:r>
          </a:p>
          <a:p>
            <a:pPr algn="ctr" fontAlgn="base">
              <a:lnSpc>
                <a:spcPct val="150000"/>
              </a:lnSpc>
            </a:pPr>
            <a:r>
              <a:rPr lang="en-GB" sz="900" i="1" dirty="0">
                <a:solidFill>
                  <a:srgbClr val="000000"/>
                </a:solidFill>
              </a:rPr>
              <a:t>1W –  Tuesday 6</a:t>
            </a:r>
            <a:r>
              <a:rPr lang="en-GB" sz="900" i="1" baseline="30000" dirty="0">
                <a:solidFill>
                  <a:srgbClr val="000000"/>
                </a:solidFill>
              </a:rPr>
              <a:t>th</a:t>
            </a:r>
            <a:r>
              <a:rPr lang="en-GB" sz="900" i="1" dirty="0">
                <a:solidFill>
                  <a:srgbClr val="000000"/>
                </a:solidFill>
              </a:rPr>
              <a:t> May</a:t>
            </a:r>
          </a:p>
          <a:p>
            <a:pPr algn="ctr" fontAlgn="base">
              <a:lnSpc>
                <a:spcPct val="150000"/>
              </a:lnSpc>
            </a:pPr>
            <a:r>
              <a:rPr lang="en-GB" sz="900" i="1" dirty="0">
                <a:solidFill>
                  <a:srgbClr val="000000"/>
                </a:solidFill>
              </a:rPr>
              <a:t>1T –  Thursday 12</a:t>
            </a:r>
            <a:r>
              <a:rPr lang="en-GB" sz="900" i="1" baseline="30000" dirty="0">
                <a:solidFill>
                  <a:srgbClr val="000000"/>
                </a:solidFill>
              </a:rPr>
              <a:t>th</a:t>
            </a:r>
            <a:r>
              <a:rPr lang="en-GB" sz="900" i="1" dirty="0">
                <a:solidFill>
                  <a:srgbClr val="000000"/>
                </a:solidFill>
              </a:rPr>
              <a:t> June </a:t>
            </a:r>
            <a:endParaRPr lang="en-GB" sz="900" b="1" i="1" dirty="0" smtClean="0">
              <a:solidFill>
                <a:srgbClr val="000000"/>
              </a:solidFill>
            </a:endParaRPr>
          </a:p>
          <a:p>
            <a:pPr algn="ctr" fontAlgn="base">
              <a:lnSpc>
                <a:spcPct val="150000"/>
              </a:lnSpc>
            </a:pPr>
            <a:endParaRPr lang="en-GB" sz="900" i="1" dirty="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endParaRPr lang="en-GB" sz="900" i="1" dirty="0" smtClean="0">
              <a:solidFill>
                <a:srgbClr val="000000"/>
              </a:solidFill>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1100" i="1" dirty="0">
              <a:solidFill>
                <a:srgbClr val="000000"/>
              </a:solidFill>
              <a:latin typeface="+mj-lt"/>
            </a:endParaRPr>
          </a:p>
          <a:p>
            <a:pPr algn="l" fontAlgn="base"/>
            <a:endParaRPr lang="en-GB" sz="1100" b="0" i="0" dirty="0">
              <a:solidFill>
                <a:srgbClr val="000000"/>
              </a:solidFill>
              <a:effectLst/>
              <a:latin typeface="+mj-lt"/>
            </a:endParaRPr>
          </a:p>
          <a:p>
            <a:r>
              <a:rPr lang="en-GB" sz="1100" dirty="0">
                <a:latin typeface="+mj-lt"/>
              </a:rPr>
              <a:t/>
            </a:r>
            <a:br>
              <a:rPr lang="en-GB" sz="1100" dirty="0">
                <a:latin typeface="+mj-lt"/>
              </a:rPr>
            </a:br>
            <a:endParaRPr lang="en-US" sz="1100" b="1" i="1" dirty="0">
              <a:solidFill>
                <a:srgbClr val="7030A0"/>
              </a:solidFill>
              <a:latin typeface="+mj-lt"/>
            </a:endParaRPr>
          </a:p>
        </p:txBody>
      </p:sp>
      <p:sp>
        <p:nvSpPr>
          <p:cNvPr id="14" name="TextBox 13">
            <a:extLst>
              <a:ext uri="{FF2B5EF4-FFF2-40B4-BE49-F238E27FC236}">
                <a16:creationId xmlns:a16="http://schemas.microsoft.com/office/drawing/2014/main" id="{2BE5EF99-F5F5-8390-3BB8-87DA002760B7}"/>
              </a:ext>
            </a:extLst>
          </p:cNvPr>
          <p:cNvSpPr txBox="1"/>
          <p:nvPr/>
        </p:nvSpPr>
        <p:spPr>
          <a:xfrm>
            <a:off x="2061701" y="2147470"/>
            <a:ext cx="4447104" cy="7632859"/>
          </a:xfrm>
          <a:prstGeom prst="rect">
            <a:avLst/>
          </a:prstGeom>
          <a:noFill/>
        </p:spPr>
        <p:txBody>
          <a:bodyPr wrap="square">
            <a:spAutoFit/>
          </a:bodyPr>
          <a:lstStyle/>
          <a:p>
            <a:endParaRPr lang="en-GB" sz="700" dirty="0" smtClean="0"/>
          </a:p>
          <a:p>
            <a:r>
              <a:rPr lang="en-GB" sz="900" b="1" dirty="0">
                <a:solidFill>
                  <a:srgbClr val="C487CB"/>
                </a:solidFill>
              </a:rPr>
              <a:t>“If April showers should come your way, they bring the flowers that bloom in May.”</a:t>
            </a:r>
            <a:br>
              <a:rPr lang="en-GB" sz="900" b="1" dirty="0">
                <a:solidFill>
                  <a:srgbClr val="C487CB"/>
                </a:solidFill>
              </a:rPr>
            </a:br>
            <a:endParaRPr lang="en-GB" sz="900" b="1" dirty="0">
              <a:solidFill>
                <a:srgbClr val="C487CB"/>
              </a:solidFill>
            </a:endParaRPr>
          </a:p>
          <a:p>
            <a:pPr>
              <a:lnSpc>
                <a:spcPct val="150000"/>
              </a:lnSpc>
            </a:pPr>
            <a:r>
              <a:rPr lang="en-US" sz="800" i="1" dirty="0" smtClean="0">
                <a:solidFill>
                  <a:srgbClr val="161621"/>
                </a:solidFill>
              </a:rPr>
              <a:t>We hope that you all had a lovely half term break and a well deserved rest. If you have any questions for class teachers, please contact the office to make an appointment or contact teachers via Google Classroom. </a:t>
            </a:r>
          </a:p>
          <a:p>
            <a:pPr>
              <a:lnSpc>
                <a:spcPct val="150000"/>
              </a:lnSpc>
            </a:pPr>
            <a:endParaRPr lang="en-GB" sz="800" i="1" dirty="0">
              <a:solidFill>
                <a:srgbClr val="161621"/>
              </a:solidFill>
            </a:endParaRPr>
          </a:p>
          <a:p>
            <a:pPr>
              <a:lnSpc>
                <a:spcPct val="150000"/>
              </a:lnSpc>
            </a:pPr>
            <a:r>
              <a:rPr lang="en-GB" sz="800" b="1" i="1" u="sng" dirty="0">
                <a:solidFill>
                  <a:srgbClr val="161621"/>
                </a:solidFill>
              </a:rPr>
              <a:t>Reading</a:t>
            </a:r>
          </a:p>
          <a:p>
            <a:pPr>
              <a:lnSpc>
                <a:spcPct val="150000"/>
              </a:lnSpc>
            </a:pPr>
            <a:r>
              <a:rPr lang="en-GB" sz="800" i="1" dirty="0">
                <a:solidFill>
                  <a:srgbClr val="161621"/>
                </a:solidFill>
                <a:effectLst/>
              </a:rPr>
              <a:t>At Low Road and Windmill Music Federation, we love to read!</a:t>
            </a:r>
            <a:r>
              <a:rPr lang="en-GB" sz="800" i="1" dirty="0">
                <a:solidFill>
                  <a:srgbClr val="161621"/>
                </a:solidFill>
              </a:rPr>
              <a:t> Children are encouraged to read </a:t>
            </a:r>
            <a:r>
              <a:rPr lang="en-GB" sz="800" b="1" i="1" dirty="0">
                <a:solidFill>
                  <a:srgbClr val="161621"/>
                </a:solidFill>
              </a:rPr>
              <a:t>3 or more times</a:t>
            </a:r>
            <a:r>
              <a:rPr lang="en-GB" sz="800" i="1" dirty="0">
                <a:solidFill>
                  <a:srgbClr val="161621"/>
                </a:solidFill>
              </a:rPr>
              <a:t> at home during the </a:t>
            </a:r>
            <a:r>
              <a:rPr lang="en-GB" sz="800" i="1" dirty="0" smtClean="0">
                <a:solidFill>
                  <a:srgbClr val="161621"/>
                </a:solidFill>
              </a:rPr>
              <a:t>week and record this in their reading journals. Reading journals are checked daily in school and children that have read frequently will win prizes and take part in the golden egg hunt. </a:t>
            </a:r>
          </a:p>
          <a:p>
            <a:pPr>
              <a:lnSpc>
                <a:spcPct val="150000"/>
              </a:lnSpc>
            </a:pPr>
            <a:endParaRPr lang="en-GB" sz="800" i="1" dirty="0">
              <a:solidFill>
                <a:srgbClr val="161621"/>
              </a:solidFill>
            </a:endParaRPr>
          </a:p>
          <a:p>
            <a:pPr>
              <a:lnSpc>
                <a:spcPct val="150000"/>
              </a:lnSpc>
            </a:pPr>
            <a:r>
              <a:rPr lang="en-GB" sz="800" i="1" dirty="0" smtClean="0">
                <a:solidFill>
                  <a:srgbClr val="161621"/>
                </a:solidFill>
              </a:rPr>
              <a:t>Please look out for a Google Classroom post about our special reading session in our school library. All sessions run from 2:45 until 3:05.</a:t>
            </a:r>
          </a:p>
          <a:p>
            <a:pPr>
              <a:lnSpc>
                <a:spcPct val="150000"/>
              </a:lnSpc>
            </a:pPr>
            <a:endParaRPr lang="en-US" sz="800" b="1" i="1" dirty="0"/>
          </a:p>
          <a:p>
            <a:pPr>
              <a:lnSpc>
                <a:spcPct val="150000"/>
              </a:lnSpc>
            </a:pPr>
            <a:r>
              <a:rPr lang="en-GB" sz="800" b="1" i="1" u="sng" dirty="0" smtClean="0"/>
              <a:t>PE Kit Reminder</a:t>
            </a:r>
            <a:endParaRPr lang="en-GB" sz="800" b="1" i="1" u="sng" dirty="0"/>
          </a:p>
          <a:p>
            <a:pPr>
              <a:lnSpc>
                <a:spcPct val="150000"/>
              </a:lnSpc>
            </a:pPr>
            <a:r>
              <a:rPr lang="en-US" sz="800" i="1" dirty="0" smtClean="0"/>
              <a:t>It is important all children bring their PE kits for both sessions. As the weather turns warmer, please be mindful of appropriate PE kit, including shorts and sun cream. </a:t>
            </a:r>
          </a:p>
          <a:p>
            <a:pPr>
              <a:lnSpc>
                <a:spcPct val="150000"/>
              </a:lnSpc>
            </a:pPr>
            <a:endParaRPr lang="en-GB" sz="800" i="1" dirty="0"/>
          </a:p>
          <a:p>
            <a:pPr>
              <a:lnSpc>
                <a:spcPct val="150000"/>
              </a:lnSpc>
            </a:pPr>
            <a:r>
              <a:rPr lang="en-US" sz="800" b="1" i="1" dirty="0" smtClean="0">
                <a:solidFill>
                  <a:srgbClr val="C487CB"/>
                </a:solidFill>
              </a:rPr>
              <a:t>Here is the half term overview of what your child will be learning with us in Year 1! We have such an exciting learning journey ahead!</a:t>
            </a:r>
            <a:endParaRPr lang="en-GB" sz="800" b="1" i="1" dirty="0">
              <a:solidFill>
                <a:srgbClr val="C487CB"/>
              </a:solidFill>
            </a:endParaRPr>
          </a:p>
          <a:p>
            <a:pPr>
              <a:lnSpc>
                <a:spcPct val="150000"/>
              </a:lnSpc>
            </a:pPr>
            <a:endParaRPr lang="en-GB" sz="800" i="1" dirty="0">
              <a:solidFill>
                <a:srgbClr val="161621"/>
              </a:solidFill>
            </a:endParaRPr>
          </a:p>
          <a:p>
            <a:pPr>
              <a:lnSpc>
                <a:spcPct val="150000"/>
              </a:lnSpc>
            </a:pPr>
            <a:r>
              <a:rPr lang="en-GB" sz="800" b="1" i="1" u="sng" dirty="0" smtClean="0">
                <a:solidFill>
                  <a:srgbClr val="161621"/>
                </a:solidFill>
              </a:rPr>
              <a:t>Maths</a:t>
            </a:r>
            <a:endParaRPr lang="en-US" sz="800" i="1" dirty="0"/>
          </a:p>
          <a:p>
            <a:pPr>
              <a:lnSpc>
                <a:spcPct val="150000"/>
              </a:lnSpc>
            </a:pPr>
            <a:r>
              <a:rPr lang="en-US" sz="800" b="1" i="1" u="sng" dirty="0" smtClean="0"/>
              <a:t>Multiplication and Division </a:t>
            </a:r>
          </a:p>
          <a:p>
            <a:pPr>
              <a:lnSpc>
                <a:spcPct val="150000"/>
              </a:lnSpc>
            </a:pPr>
            <a:r>
              <a:rPr lang="en-US" sz="800" i="1" dirty="0" smtClean="0"/>
              <a:t>In </a:t>
            </a:r>
            <a:r>
              <a:rPr lang="en-US" sz="800" i="1" dirty="0" err="1" smtClean="0"/>
              <a:t>Maths</a:t>
            </a:r>
            <a:r>
              <a:rPr lang="en-US" sz="800" i="1" dirty="0" smtClean="0"/>
              <a:t>, we explore the world of multiplication and division for the first time. We start by counting in 2s, 5s and 10s before identifying and adding equal groups of objects. We learn how to make arrays and doubles before making equal groups using lots of practical equipment. </a:t>
            </a:r>
            <a:endParaRPr lang="en-US" sz="800" i="1" dirty="0"/>
          </a:p>
          <a:p>
            <a:pPr>
              <a:lnSpc>
                <a:spcPct val="150000"/>
              </a:lnSpc>
            </a:pPr>
            <a:endParaRPr lang="en-US" sz="800" b="1" i="1" u="sng" dirty="0" smtClean="0"/>
          </a:p>
          <a:p>
            <a:pPr>
              <a:lnSpc>
                <a:spcPct val="150000"/>
              </a:lnSpc>
            </a:pPr>
            <a:r>
              <a:rPr lang="en-US" sz="800" b="1" i="1" u="sng" dirty="0" smtClean="0"/>
              <a:t>Fractions</a:t>
            </a:r>
          </a:p>
          <a:p>
            <a:pPr>
              <a:lnSpc>
                <a:spcPct val="150000"/>
              </a:lnSpc>
            </a:pPr>
            <a:r>
              <a:rPr lang="en-US" sz="800" i="1" dirty="0" smtClean="0"/>
              <a:t>Within our learning, we explore the concept of half and a quarter. We start by learning how to </a:t>
            </a:r>
            <a:r>
              <a:rPr lang="en-US" sz="800" i="1" dirty="0" err="1" smtClean="0"/>
              <a:t>recognise</a:t>
            </a:r>
            <a:r>
              <a:rPr lang="en-US" sz="800" i="1" dirty="0" smtClean="0"/>
              <a:t> and identify half of an object in practical ways before finding half of a quantity using objects within our classroom. This learning process is then mirrored for finding a quarter, both of shapes and a quantity. We explore cutting shapes and objects in different ways to ensure we have a secure understanding of our fractions. </a:t>
            </a:r>
            <a:endParaRPr lang="en-US" sz="800" b="1" i="1" u="sng" dirty="0"/>
          </a:p>
          <a:p>
            <a:pPr>
              <a:lnSpc>
                <a:spcPct val="150000"/>
              </a:lnSpc>
            </a:pPr>
            <a:endParaRPr lang="en-US" sz="800" b="1" i="1" u="sng" dirty="0" smtClean="0"/>
          </a:p>
          <a:p>
            <a:pPr>
              <a:lnSpc>
                <a:spcPct val="150000"/>
              </a:lnSpc>
            </a:pPr>
            <a:r>
              <a:rPr lang="en-US" sz="800" b="1" i="1" u="sng" dirty="0" smtClean="0"/>
              <a:t>Geometry: Position and direction </a:t>
            </a:r>
            <a:endParaRPr lang="en-US" sz="800" b="1" i="1" u="sng" dirty="0"/>
          </a:p>
          <a:p>
            <a:pPr>
              <a:lnSpc>
                <a:spcPct val="150000"/>
              </a:lnSpc>
            </a:pPr>
            <a:r>
              <a:rPr lang="en-US" sz="800" i="1" dirty="0" smtClean="0"/>
              <a:t>Our final topic for Summer 1 is position and direction. We start by learning and describing a variety of turns before identifying left, right, forwards and backwards, where we join in with songs that help us remember these directions. We use prepositional language such as above and below to place objects appropriately before learning ordinal numbers. This is great preparation for our sports day!</a:t>
            </a:r>
          </a:p>
        </p:txBody>
      </p:sp>
      <p:pic>
        <p:nvPicPr>
          <p:cNvPr id="18" name="Picture 17">
            <a:extLst>
              <a:ext uri="{FF2B5EF4-FFF2-40B4-BE49-F238E27FC236}">
                <a16:creationId xmlns:a16="http://schemas.microsoft.com/office/drawing/2014/main" id="{EA3AC096-11A8-CCBB-C1C5-49D81D5D8E6E}"/>
              </a:ext>
            </a:extLst>
          </p:cNvPr>
          <p:cNvPicPr>
            <a:picLocks noChangeAspect="1"/>
          </p:cNvPicPr>
          <p:nvPr/>
        </p:nvPicPr>
        <p:blipFill>
          <a:blip r:embed="rId2"/>
          <a:stretch>
            <a:fillRect/>
          </a:stretch>
        </p:blipFill>
        <p:spPr>
          <a:xfrm>
            <a:off x="438845" y="2455970"/>
            <a:ext cx="1160503" cy="756086"/>
          </a:xfrm>
          <a:prstGeom prst="rect">
            <a:avLst/>
          </a:prstGeom>
        </p:spPr>
      </p:pic>
      <p:pic>
        <p:nvPicPr>
          <p:cNvPr id="22" name="Picture 21">
            <a:extLst>
              <a:ext uri="{FF2B5EF4-FFF2-40B4-BE49-F238E27FC236}">
                <a16:creationId xmlns:a16="http://schemas.microsoft.com/office/drawing/2014/main" id="{C326064C-4770-E735-4E08-0A066CED19A5}"/>
              </a:ext>
            </a:extLst>
          </p:cNvPr>
          <p:cNvPicPr>
            <a:picLocks noChangeAspect="1"/>
          </p:cNvPicPr>
          <p:nvPr/>
        </p:nvPicPr>
        <p:blipFill>
          <a:blip r:embed="rId3"/>
          <a:stretch>
            <a:fillRect/>
          </a:stretch>
        </p:blipFill>
        <p:spPr>
          <a:xfrm>
            <a:off x="199443" y="4052028"/>
            <a:ext cx="1639305" cy="409826"/>
          </a:xfrm>
          <a:prstGeom prst="rect">
            <a:avLst/>
          </a:prstGeom>
        </p:spPr>
      </p:pic>
      <p:pic>
        <p:nvPicPr>
          <p:cNvPr id="12" name="Picture 2" descr="School Tri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960" y="5628006"/>
            <a:ext cx="1014269" cy="603374"/>
          </a:xfrm>
          <a:prstGeom prst="rect">
            <a:avLst/>
          </a:prstGeom>
          <a:noFill/>
          <a:extLst>
            <a:ext uri="{909E8E84-426E-40DD-AFC4-6F175D3DCCD1}">
              <a14:hiddenFill xmlns:a14="http://schemas.microsoft.com/office/drawing/2010/main">
                <a:solidFill>
                  <a:srgbClr val="FFFFFF"/>
                </a:solidFill>
              </a14:hiddenFill>
            </a:ext>
          </a:extLst>
        </p:spPr>
      </p:pic>
      <p:pic>
        <p:nvPicPr>
          <p:cNvPr id="13" name="Google Shape;84;p13" descr="Sun - Transparent Background - Northview Public Schools"/>
          <p:cNvPicPr preferRelativeResize="0"/>
          <p:nvPr/>
        </p:nvPicPr>
        <p:blipFill rotWithShape="1">
          <a:blip r:embed="rId5">
            <a:alphaModFix amt="44000"/>
          </a:blip>
          <a:srcRect/>
          <a:stretch/>
        </p:blipFill>
        <p:spPr>
          <a:xfrm flipH="1">
            <a:off x="4839" y="1"/>
            <a:ext cx="2115664" cy="2537460"/>
          </a:xfrm>
          <a:prstGeom prst="rect">
            <a:avLst/>
          </a:prstGeom>
          <a:noFill/>
          <a:ln>
            <a:noFill/>
          </a:ln>
        </p:spPr>
      </p:pic>
    </p:spTree>
    <p:extLst>
      <p:ext uri="{BB962C8B-B14F-4D97-AF65-F5344CB8AC3E}">
        <p14:creationId xmlns:p14="http://schemas.microsoft.com/office/powerpoint/2010/main" val="155340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AFB832-000B-E2C6-D321-63847F6AE5DA}"/>
              </a:ext>
            </a:extLst>
          </p:cNvPr>
          <p:cNvSpPr/>
          <p:nvPr/>
        </p:nvSpPr>
        <p:spPr>
          <a:xfrm>
            <a:off x="1931520" y="0"/>
            <a:ext cx="4707467" cy="219127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9F4914E8-AE37-D2CE-C0A8-75B6B2E1F913}"/>
              </a:ext>
            </a:extLst>
          </p:cNvPr>
          <p:cNvSpPr txBox="1"/>
          <p:nvPr/>
        </p:nvSpPr>
        <p:spPr>
          <a:xfrm>
            <a:off x="2250685" y="126143"/>
            <a:ext cx="4572000" cy="1938992"/>
          </a:xfrm>
          <a:prstGeom prst="rect">
            <a:avLst/>
          </a:prstGeom>
          <a:noFill/>
        </p:spPr>
        <p:txBody>
          <a:bodyPr wrap="square" rtlCol="0">
            <a:spAutoFit/>
          </a:bodyPr>
          <a:lstStyle/>
          <a:p>
            <a:r>
              <a:rPr lang="en-US" sz="4000" i="1" dirty="0" smtClean="0">
                <a:solidFill>
                  <a:schemeClr val="bg1"/>
                </a:solidFill>
              </a:rPr>
              <a:t>Year 1 </a:t>
            </a:r>
            <a:r>
              <a:rPr lang="en-US" sz="4000" i="1" dirty="0">
                <a:solidFill>
                  <a:schemeClr val="bg1"/>
                </a:solidFill>
              </a:rPr>
              <a:t>– Low Road and Windmill Music Federation</a:t>
            </a:r>
          </a:p>
        </p:txBody>
      </p:sp>
      <p:sp>
        <p:nvSpPr>
          <p:cNvPr id="7" name="TextBox 6">
            <a:extLst>
              <a:ext uri="{FF2B5EF4-FFF2-40B4-BE49-F238E27FC236}">
                <a16:creationId xmlns:a16="http://schemas.microsoft.com/office/drawing/2014/main" id="{504DD419-C253-FB00-D754-DD7CC6BE2D22}"/>
              </a:ext>
            </a:extLst>
          </p:cNvPr>
          <p:cNvSpPr txBox="1"/>
          <p:nvPr/>
        </p:nvSpPr>
        <p:spPr>
          <a:xfrm>
            <a:off x="47855" y="1494326"/>
            <a:ext cx="1828800" cy="830997"/>
          </a:xfrm>
          <a:prstGeom prst="rect">
            <a:avLst/>
          </a:prstGeom>
          <a:noFill/>
        </p:spPr>
        <p:txBody>
          <a:bodyPr wrap="square" rtlCol="0">
            <a:spAutoFit/>
          </a:bodyPr>
          <a:lstStyle/>
          <a:p>
            <a:pPr algn="ctr">
              <a:lnSpc>
                <a:spcPct val="150000"/>
              </a:lnSpc>
            </a:pPr>
            <a:r>
              <a:rPr lang="en-US" sz="1600" dirty="0"/>
              <a:t>                 Year 1</a:t>
            </a:r>
          </a:p>
          <a:p>
            <a:pPr algn="ctr">
              <a:lnSpc>
                <a:spcPct val="150000"/>
              </a:lnSpc>
            </a:pPr>
            <a:r>
              <a:rPr lang="en-US" sz="1600" b="1" dirty="0">
                <a:solidFill>
                  <a:srgbClr val="7030A0"/>
                </a:solidFill>
              </a:rPr>
              <a:t>April 2025</a:t>
            </a:r>
          </a:p>
        </p:txBody>
      </p:sp>
      <p:cxnSp>
        <p:nvCxnSpPr>
          <p:cNvPr id="9" name="Straight Connector 8">
            <a:extLst>
              <a:ext uri="{FF2B5EF4-FFF2-40B4-BE49-F238E27FC236}">
                <a16:creationId xmlns:a16="http://schemas.microsoft.com/office/drawing/2014/main" id="{21880922-1F7D-C232-9EF0-FB363E054CB5}"/>
              </a:ext>
            </a:extLst>
          </p:cNvPr>
          <p:cNvCxnSpPr>
            <a:cxnSpLocks/>
          </p:cNvCxnSpPr>
          <p:nvPr/>
        </p:nvCxnSpPr>
        <p:spPr>
          <a:xfrm>
            <a:off x="232688" y="2381437"/>
            <a:ext cx="145913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E5EF99-F5F5-8390-3BB8-87DA002760B7}"/>
              </a:ext>
            </a:extLst>
          </p:cNvPr>
          <p:cNvSpPr txBox="1"/>
          <p:nvPr/>
        </p:nvSpPr>
        <p:spPr>
          <a:xfrm>
            <a:off x="2061701" y="2191278"/>
            <a:ext cx="4447104" cy="7325082"/>
          </a:xfrm>
          <a:prstGeom prst="rect">
            <a:avLst/>
          </a:prstGeom>
          <a:noFill/>
        </p:spPr>
        <p:txBody>
          <a:bodyPr wrap="square">
            <a:spAutoFit/>
          </a:bodyPr>
          <a:lstStyle/>
          <a:p>
            <a:r>
              <a:rPr lang="en-GB" sz="900" b="1" dirty="0" smtClean="0">
                <a:solidFill>
                  <a:srgbClr val="C487CB"/>
                </a:solidFill>
              </a:rPr>
              <a:t>“If April showers should come your way, they bring the flowers that bloom in May.”</a:t>
            </a:r>
            <a:br>
              <a:rPr lang="en-GB" sz="900" b="1" dirty="0" smtClean="0">
                <a:solidFill>
                  <a:srgbClr val="C487CB"/>
                </a:solidFill>
              </a:rPr>
            </a:br>
            <a:endParaRPr lang="en-GB" sz="800" b="1" i="1" u="sng" dirty="0">
              <a:solidFill>
                <a:srgbClr val="161621"/>
              </a:solidFill>
            </a:endParaRPr>
          </a:p>
          <a:p>
            <a:pPr>
              <a:lnSpc>
                <a:spcPct val="150000"/>
              </a:lnSpc>
            </a:pPr>
            <a:r>
              <a:rPr lang="en-GB" sz="800" b="1" i="1" u="sng" dirty="0" smtClean="0">
                <a:solidFill>
                  <a:srgbClr val="161621"/>
                </a:solidFill>
              </a:rPr>
              <a:t>English</a:t>
            </a:r>
            <a:endParaRPr lang="en-US" sz="800" i="1" dirty="0">
              <a:solidFill>
                <a:srgbClr val="161621"/>
              </a:solidFill>
            </a:endParaRPr>
          </a:p>
          <a:p>
            <a:pPr>
              <a:lnSpc>
                <a:spcPct val="150000"/>
              </a:lnSpc>
            </a:pPr>
            <a:r>
              <a:rPr lang="en-GB" sz="800" b="1" i="1" u="sng" dirty="0">
                <a:solidFill>
                  <a:srgbClr val="161621"/>
                </a:solidFill>
              </a:rPr>
              <a:t>Non-Fiction: Non-Chronological Reports - Fact File</a:t>
            </a:r>
          </a:p>
          <a:p>
            <a:pPr>
              <a:lnSpc>
                <a:spcPct val="150000"/>
              </a:lnSpc>
            </a:pPr>
            <a:r>
              <a:rPr lang="en-US" sz="800" i="1" dirty="0" smtClean="0">
                <a:solidFill>
                  <a:srgbClr val="161621"/>
                </a:solidFill>
              </a:rPr>
              <a:t>Equipped with our newfound knowledge from Geography, we become researchers and create wonderful fact files that showcase our understanding of penguins. From creating a engaging heading to detailed descriptions of the penguin species and fun facts throughout, each fact file is unique and captures our creativity and dedication to learning.</a:t>
            </a:r>
            <a:endParaRPr lang="en-US" sz="800" i="1" dirty="0">
              <a:solidFill>
                <a:srgbClr val="161621"/>
              </a:solidFill>
            </a:endParaRPr>
          </a:p>
          <a:p>
            <a:pPr>
              <a:lnSpc>
                <a:spcPct val="150000"/>
              </a:lnSpc>
            </a:pPr>
            <a:endParaRPr lang="en-GB" sz="800" b="1" i="1" u="sng" dirty="0" smtClean="0">
              <a:solidFill>
                <a:srgbClr val="161621"/>
              </a:solidFill>
            </a:endParaRPr>
          </a:p>
          <a:p>
            <a:pPr>
              <a:lnSpc>
                <a:spcPct val="150000"/>
              </a:lnSpc>
            </a:pPr>
            <a:r>
              <a:rPr lang="en-GB" sz="800" b="1" i="1" u="sng" dirty="0" smtClean="0">
                <a:solidFill>
                  <a:srgbClr val="161621"/>
                </a:solidFill>
              </a:rPr>
              <a:t>Fiction: Setting description </a:t>
            </a:r>
            <a:endParaRPr lang="en-GB" sz="800" b="1" i="1" u="sng" dirty="0">
              <a:solidFill>
                <a:srgbClr val="161621"/>
              </a:solidFill>
            </a:endParaRPr>
          </a:p>
          <a:p>
            <a:pPr>
              <a:lnSpc>
                <a:spcPct val="150000"/>
              </a:lnSpc>
            </a:pPr>
            <a:r>
              <a:rPr lang="en-US" sz="800" i="1" dirty="0" smtClean="0">
                <a:solidFill>
                  <a:srgbClr val="161621"/>
                </a:solidFill>
              </a:rPr>
              <a:t>Following on, we explore the story of ‘The Snail and the Whale’. We read and answer questions about this wonderful story before describing a setting using our senses and our wonderful bank of adjectives that we have gained throughout the year. Together, we learn how to write a successful setting description and all of the features needed to create one before writing our very own. Within this topic, we learn about the importance of plurals and using the suffix un successfully. We share our setting descriptions with our friends and enjoy describing the wonderful settings within the story.</a:t>
            </a:r>
          </a:p>
          <a:p>
            <a:pPr>
              <a:lnSpc>
                <a:spcPct val="150000"/>
              </a:lnSpc>
            </a:pPr>
            <a:endParaRPr lang="en-US" sz="800" i="1" dirty="0" smtClean="0">
              <a:solidFill>
                <a:srgbClr val="161621"/>
              </a:solidFill>
            </a:endParaRPr>
          </a:p>
          <a:p>
            <a:pPr>
              <a:lnSpc>
                <a:spcPct val="150000"/>
              </a:lnSpc>
            </a:pPr>
            <a:r>
              <a:rPr lang="en-GB" sz="800" b="1" i="1" u="sng" dirty="0" smtClean="0">
                <a:solidFill>
                  <a:srgbClr val="161621"/>
                </a:solidFill>
              </a:rPr>
              <a:t>Poetry: Riddles </a:t>
            </a:r>
          </a:p>
          <a:p>
            <a:pPr>
              <a:lnSpc>
                <a:spcPct val="150000"/>
              </a:lnSpc>
            </a:pPr>
            <a:r>
              <a:rPr lang="en-GB" sz="800" i="1" dirty="0" smtClean="0">
                <a:solidFill>
                  <a:srgbClr val="161621"/>
                </a:solidFill>
              </a:rPr>
              <a:t>Our final topic of learning  is Poetry where we focus on riddles!. As a class, we listen and read a range of riddles before discussing how to make one of our own. Using our knowledge, we create ‘What am I?’ riddles that we share with our friends using lots of adjectives to describe our noun. We have such fun trying to guess what our friends are describing!</a:t>
            </a:r>
          </a:p>
          <a:p>
            <a:pPr>
              <a:lnSpc>
                <a:spcPct val="150000"/>
              </a:lnSpc>
            </a:pPr>
            <a:endParaRPr lang="en-GB" sz="800" i="1" dirty="0"/>
          </a:p>
          <a:p>
            <a:pPr>
              <a:lnSpc>
                <a:spcPct val="150000"/>
              </a:lnSpc>
            </a:pPr>
            <a:r>
              <a:rPr lang="en-GB" sz="800" b="1" i="1" u="sng" dirty="0" smtClean="0">
                <a:solidFill>
                  <a:srgbClr val="161621"/>
                </a:solidFill>
              </a:rPr>
              <a:t>Geography  </a:t>
            </a:r>
            <a:endParaRPr lang="en-GB" sz="800" b="1" i="1" u="sng" dirty="0">
              <a:solidFill>
                <a:srgbClr val="161621"/>
              </a:solidFill>
            </a:endParaRPr>
          </a:p>
          <a:p>
            <a:pPr>
              <a:lnSpc>
                <a:spcPct val="150000"/>
              </a:lnSpc>
            </a:pPr>
            <a:r>
              <a:rPr lang="en-US" sz="800" b="1" i="1" u="sng" dirty="0" smtClean="0"/>
              <a:t>Animals and their Habitat </a:t>
            </a:r>
          </a:p>
          <a:p>
            <a:pPr>
              <a:lnSpc>
                <a:spcPct val="150000"/>
              </a:lnSpc>
            </a:pPr>
            <a:r>
              <a:rPr lang="en-US" sz="800" i="1" dirty="0" smtClean="0"/>
              <a:t>This half term we have a Geography focus, where we learn about the seven continents and the five oceans of our world. Within each lesson, we focus on a different continent and explore the animals  and their habitats. We explore and learn about penguins in Antarctica, pandas in Asia, the whale shark in Oceania and elephants in Africa. We gain an understanding into animal movements and migrations across various countries and landscapes gaining a deeper understanding of the interconnectedness of animals and their environments. </a:t>
            </a:r>
          </a:p>
          <a:p>
            <a:pPr>
              <a:lnSpc>
                <a:spcPct val="150000"/>
              </a:lnSpc>
            </a:pPr>
            <a:endParaRPr lang="en-US" sz="800" i="1" dirty="0"/>
          </a:p>
          <a:p>
            <a:pPr>
              <a:lnSpc>
                <a:spcPct val="150000"/>
              </a:lnSpc>
            </a:pPr>
            <a:r>
              <a:rPr lang="en-GB" sz="800" b="1" i="1" u="sng" dirty="0">
                <a:solidFill>
                  <a:srgbClr val="161621"/>
                </a:solidFill>
              </a:rPr>
              <a:t>Science</a:t>
            </a:r>
          </a:p>
          <a:p>
            <a:pPr>
              <a:lnSpc>
                <a:spcPct val="150000"/>
              </a:lnSpc>
            </a:pPr>
            <a:r>
              <a:rPr lang="en-GB" sz="800" b="1" i="1" u="sng" dirty="0">
                <a:solidFill>
                  <a:srgbClr val="161621"/>
                </a:solidFill>
              </a:rPr>
              <a:t>Wonderful Weather </a:t>
            </a:r>
          </a:p>
          <a:p>
            <a:pPr>
              <a:lnSpc>
                <a:spcPct val="150000"/>
              </a:lnSpc>
            </a:pPr>
            <a:r>
              <a:rPr lang="en-US" sz="800" i="1" dirty="0"/>
              <a:t>In Science, we embark on our new topic of ‘Wonderful Weather’. Working together, we learn and explore the mysteries of seasonal change and the captivating world of weather. We learn how weather changes in different seasons before conducting lots of experiments, such as making wind socks and rain gauges to work scientifically and measure changes in our weather. </a:t>
            </a:r>
          </a:p>
          <a:p>
            <a:pPr>
              <a:lnSpc>
                <a:spcPct val="150000"/>
              </a:lnSpc>
            </a:pPr>
            <a:endParaRPr lang="en-US" sz="800" i="1" dirty="0" smtClean="0"/>
          </a:p>
        </p:txBody>
      </p:sp>
      <p:pic>
        <p:nvPicPr>
          <p:cNvPr id="12" name="Google Shape;84;p13" descr="Sun - Transparent Background - Northview Public Schools"/>
          <p:cNvPicPr preferRelativeResize="0"/>
          <p:nvPr/>
        </p:nvPicPr>
        <p:blipFill rotWithShape="1">
          <a:blip r:embed="rId2">
            <a:alphaModFix amt="44000"/>
          </a:blip>
          <a:srcRect/>
          <a:stretch/>
        </p:blipFill>
        <p:spPr>
          <a:xfrm flipH="1">
            <a:off x="4839" y="1"/>
            <a:ext cx="2115664" cy="2537460"/>
          </a:xfrm>
          <a:prstGeom prst="rect">
            <a:avLst/>
          </a:prstGeom>
          <a:noFill/>
          <a:ln>
            <a:noFill/>
          </a:ln>
        </p:spPr>
      </p:pic>
      <p:sp>
        <p:nvSpPr>
          <p:cNvPr id="13" name="TextBox 12">
            <a:extLst>
              <a:ext uri="{FF2B5EF4-FFF2-40B4-BE49-F238E27FC236}">
                <a16:creationId xmlns:a16="http://schemas.microsoft.com/office/drawing/2014/main" id="{584FC561-FF17-B4CA-119E-3078F4BFB77E}"/>
              </a:ext>
            </a:extLst>
          </p:cNvPr>
          <p:cNvSpPr txBox="1"/>
          <p:nvPr/>
        </p:nvSpPr>
        <p:spPr>
          <a:xfrm>
            <a:off x="88677" y="2355327"/>
            <a:ext cx="1828800" cy="6671057"/>
          </a:xfrm>
          <a:prstGeom prst="rect">
            <a:avLst/>
          </a:prstGeom>
          <a:noFill/>
        </p:spPr>
        <p:txBody>
          <a:bodyPr wrap="square" rtlCol="0">
            <a:spAutoFit/>
          </a:bodyPr>
          <a:lstStyle/>
          <a:p>
            <a:pPr algn="ctr">
              <a:lnSpc>
                <a:spcPct val="150000"/>
              </a:lnSpc>
            </a:pPr>
            <a:endParaRPr lang="en-US" sz="1100" i="1" dirty="0" smtClean="0">
              <a:latin typeface="+mj-lt"/>
            </a:endParaRPr>
          </a:p>
          <a:p>
            <a:pPr algn="ctr">
              <a:lnSpc>
                <a:spcPct val="150000"/>
              </a:lnSpc>
            </a:pPr>
            <a:endParaRPr lang="en-US" sz="1100" i="1" dirty="0">
              <a:latin typeface="+mj-lt"/>
            </a:endParaRPr>
          </a:p>
          <a:p>
            <a:pPr algn="ctr">
              <a:lnSpc>
                <a:spcPct val="150000"/>
              </a:lnSpc>
            </a:pPr>
            <a:endParaRPr lang="en-US" sz="1100" i="1" dirty="0">
              <a:latin typeface="+mj-lt"/>
            </a:endParaRPr>
          </a:p>
          <a:p>
            <a:pPr algn="ctr">
              <a:lnSpc>
                <a:spcPct val="150000"/>
              </a:lnSpc>
            </a:pPr>
            <a:endParaRPr lang="en-US" sz="900" i="1" dirty="0" smtClean="0">
              <a:latin typeface="+mj-lt"/>
            </a:endParaRPr>
          </a:p>
          <a:p>
            <a:pPr algn="ctr">
              <a:lnSpc>
                <a:spcPct val="150000"/>
              </a:lnSpc>
            </a:pPr>
            <a:r>
              <a:rPr lang="en-GB" sz="900" dirty="0">
                <a:solidFill>
                  <a:srgbClr val="7030A0"/>
                </a:solidFill>
                <a:latin typeface="Helvetica" pitchFamily="2" charset="0"/>
              </a:rPr>
              <a:t>https://</a:t>
            </a:r>
            <a:r>
              <a:rPr lang="en-GB" sz="900" dirty="0" smtClean="0">
                <a:solidFill>
                  <a:srgbClr val="7030A0"/>
                </a:solidFill>
                <a:latin typeface="Helvetica" pitchFamily="2" charset="0"/>
              </a:rPr>
              <a:t>classroom.google.com</a:t>
            </a:r>
            <a:endParaRPr lang="en-US" sz="900" i="1" dirty="0" smtClean="0">
              <a:latin typeface="+mj-lt"/>
            </a:endParaRPr>
          </a:p>
          <a:p>
            <a:pPr algn="ctr">
              <a:lnSpc>
                <a:spcPct val="150000"/>
              </a:lnSpc>
            </a:pPr>
            <a:r>
              <a:rPr lang="en-US" sz="900" i="1" dirty="0" smtClean="0">
                <a:latin typeface="+mj-lt"/>
              </a:rPr>
              <a:t>If you need help logging on, please ask your class teacher.</a:t>
            </a:r>
            <a:endParaRPr lang="en-US" sz="1100" i="1" dirty="0" smtClean="0">
              <a:latin typeface="+mj-lt"/>
            </a:endParaRPr>
          </a:p>
          <a:p>
            <a:pPr algn="ctr">
              <a:lnSpc>
                <a:spcPct val="150000"/>
              </a:lnSpc>
            </a:pPr>
            <a:endParaRPr lang="en-US" sz="1100" i="1" dirty="0" smtClean="0">
              <a:latin typeface="+mj-lt"/>
            </a:endParaRPr>
          </a:p>
          <a:p>
            <a:pPr algn="ctr">
              <a:lnSpc>
                <a:spcPct val="150000"/>
              </a:lnSpc>
            </a:pPr>
            <a:endParaRPr lang="en-US" sz="1000" i="1" dirty="0" smtClean="0">
              <a:latin typeface="+mj-lt"/>
            </a:endParaRPr>
          </a:p>
          <a:p>
            <a:pPr algn="ctr">
              <a:lnSpc>
                <a:spcPct val="150000"/>
              </a:lnSpc>
            </a:pPr>
            <a:r>
              <a:rPr lang="en-US" sz="900" i="1" dirty="0" smtClean="0">
                <a:latin typeface="+mj-lt"/>
              </a:rPr>
              <a:t>Homework is handed out on a Friday and due back the following Friday. This will be on Google Classroom.</a:t>
            </a:r>
            <a:endParaRPr lang="en-US" sz="900" i="1" dirty="0">
              <a:latin typeface="+mj-lt"/>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endParaRPr lang="en-GB" sz="900" b="1" i="1" dirty="0" smtClean="0">
              <a:solidFill>
                <a:srgbClr val="000000"/>
              </a:solidFill>
            </a:endParaRPr>
          </a:p>
          <a:p>
            <a:pPr algn="ctr" fontAlgn="base">
              <a:lnSpc>
                <a:spcPct val="150000"/>
              </a:lnSpc>
            </a:pPr>
            <a:r>
              <a:rPr lang="en-GB" sz="900" b="1" i="1" dirty="0" smtClean="0">
                <a:solidFill>
                  <a:srgbClr val="000000"/>
                </a:solidFill>
              </a:rPr>
              <a:t>School Trip – Skelton Grange</a:t>
            </a:r>
          </a:p>
          <a:p>
            <a:pPr algn="ctr" fontAlgn="base">
              <a:lnSpc>
                <a:spcPct val="150000"/>
              </a:lnSpc>
            </a:pPr>
            <a:r>
              <a:rPr lang="en-GB" sz="900" i="1" dirty="0">
                <a:solidFill>
                  <a:srgbClr val="000000"/>
                </a:solidFill>
              </a:rPr>
              <a:t>1S – </a:t>
            </a:r>
            <a:r>
              <a:rPr lang="en-GB" sz="900" i="1" dirty="0" smtClean="0">
                <a:solidFill>
                  <a:srgbClr val="000000"/>
                </a:solidFill>
              </a:rPr>
              <a:t>Wednesday 30</a:t>
            </a:r>
            <a:r>
              <a:rPr lang="en-GB" sz="900" i="1" baseline="30000" dirty="0" smtClean="0">
                <a:solidFill>
                  <a:srgbClr val="000000"/>
                </a:solidFill>
              </a:rPr>
              <a:t>th</a:t>
            </a:r>
            <a:r>
              <a:rPr lang="en-GB" sz="900" i="1" dirty="0" smtClean="0">
                <a:solidFill>
                  <a:srgbClr val="000000"/>
                </a:solidFill>
              </a:rPr>
              <a:t> </a:t>
            </a:r>
            <a:r>
              <a:rPr lang="en-GB" sz="900" i="1" dirty="0">
                <a:solidFill>
                  <a:srgbClr val="000000"/>
                </a:solidFill>
              </a:rPr>
              <a:t>April</a:t>
            </a:r>
          </a:p>
          <a:p>
            <a:pPr algn="ctr" fontAlgn="base">
              <a:lnSpc>
                <a:spcPct val="150000"/>
              </a:lnSpc>
            </a:pPr>
            <a:r>
              <a:rPr lang="en-GB" sz="900" i="1" dirty="0" smtClean="0">
                <a:solidFill>
                  <a:srgbClr val="000000"/>
                </a:solidFill>
              </a:rPr>
              <a:t>1W – </a:t>
            </a:r>
            <a:r>
              <a:rPr lang="en-GB" sz="900" i="1" dirty="0">
                <a:solidFill>
                  <a:srgbClr val="000000"/>
                </a:solidFill>
              </a:rPr>
              <a:t> </a:t>
            </a:r>
            <a:r>
              <a:rPr lang="en-GB" sz="900" i="1" dirty="0" smtClean="0">
                <a:solidFill>
                  <a:srgbClr val="000000"/>
                </a:solidFill>
              </a:rPr>
              <a:t>Tuesday 6</a:t>
            </a:r>
            <a:r>
              <a:rPr lang="en-GB" sz="900" i="1" baseline="30000" dirty="0" smtClean="0">
                <a:solidFill>
                  <a:srgbClr val="000000"/>
                </a:solidFill>
              </a:rPr>
              <a:t>th</a:t>
            </a:r>
            <a:r>
              <a:rPr lang="en-GB" sz="900" i="1" dirty="0" smtClean="0">
                <a:solidFill>
                  <a:srgbClr val="000000"/>
                </a:solidFill>
              </a:rPr>
              <a:t> May</a:t>
            </a:r>
          </a:p>
          <a:p>
            <a:pPr algn="ctr" fontAlgn="base">
              <a:lnSpc>
                <a:spcPct val="150000"/>
              </a:lnSpc>
            </a:pPr>
            <a:r>
              <a:rPr lang="en-GB" sz="900" i="1" dirty="0" smtClean="0">
                <a:solidFill>
                  <a:srgbClr val="000000"/>
                </a:solidFill>
              </a:rPr>
              <a:t>1T –  Thursday 12</a:t>
            </a:r>
            <a:r>
              <a:rPr lang="en-GB" sz="900" i="1" baseline="30000" dirty="0" smtClean="0">
                <a:solidFill>
                  <a:srgbClr val="000000"/>
                </a:solidFill>
              </a:rPr>
              <a:t>th</a:t>
            </a:r>
            <a:r>
              <a:rPr lang="en-GB" sz="900" i="1" dirty="0" smtClean="0">
                <a:solidFill>
                  <a:srgbClr val="000000"/>
                </a:solidFill>
              </a:rPr>
              <a:t> June </a:t>
            </a:r>
            <a:endParaRPr lang="en-GB" sz="900" b="1" i="1" dirty="0" smtClean="0">
              <a:solidFill>
                <a:srgbClr val="000000"/>
              </a:solidFill>
            </a:endParaRPr>
          </a:p>
          <a:p>
            <a:pPr algn="ctr" fontAlgn="base">
              <a:lnSpc>
                <a:spcPct val="150000"/>
              </a:lnSpc>
            </a:pPr>
            <a:endParaRPr lang="en-GB" sz="900" i="1" dirty="0">
              <a:solidFill>
                <a:srgbClr val="000000"/>
              </a:solidFill>
            </a:endParaRPr>
          </a:p>
          <a:p>
            <a:pPr algn="ctr" fontAlgn="base">
              <a:lnSpc>
                <a:spcPct val="150000"/>
              </a:lnSpc>
            </a:pPr>
            <a:endParaRPr lang="en-GB" sz="900" b="1" i="1" dirty="0">
              <a:solidFill>
                <a:srgbClr val="000000"/>
              </a:solidFill>
            </a:endParaRPr>
          </a:p>
          <a:p>
            <a:pPr algn="ctr" fontAlgn="base">
              <a:lnSpc>
                <a:spcPct val="150000"/>
              </a:lnSpc>
            </a:pPr>
            <a:endParaRPr lang="en-GB" sz="900" i="1" dirty="0" smtClean="0">
              <a:solidFill>
                <a:srgbClr val="000000"/>
              </a:solidFill>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900" i="1" dirty="0">
              <a:solidFill>
                <a:srgbClr val="000000"/>
              </a:solidFill>
              <a:effectLst/>
              <a:latin typeface="+mj-lt"/>
            </a:endParaRPr>
          </a:p>
          <a:p>
            <a:pPr algn="ctr" fontAlgn="base">
              <a:lnSpc>
                <a:spcPct val="150000"/>
              </a:lnSpc>
            </a:pPr>
            <a:endParaRPr lang="en-GB" sz="1100" i="1" dirty="0">
              <a:solidFill>
                <a:srgbClr val="000000"/>
              </a:solidFill>
              <a:latin typeface="+mj-lt"/>
            </a:endParaRPr>
          </a:p>
          <a:p>
            <a:pPr algn="l" fontAlgn="base"/>
            <a:endParaRPr lang="en-GB" sz="1100" b="0" i="0" dirty="0">
              <a:solidFill>
                <a:srgbClr val="000000"/>
              </a:solidFill>
              <a:effectLst/>
              <a:latin typeface="+mj-lt"/>
            </a:endParaRPr>
          </a:p>
          <a:p>
            <a:r>
              <a:rPr lang="en-GB" sz="1100" dirty="0">
                <a:latin typeface="+mj-lt"/>
              </a:rPr>
              <a:t/>
            </a:r>
            <a:br>
              <a:rPr lang="en-GB" sz="1100" dirty="0">
                <a:latin typeface="+mj-lt"/>
              </a:rPr>
            </a:br>
            <a:endParaRPr lang="en-US" sz="1100" b="1" i="1" dirty="0">
              <a:solidFill>
                <a:srgbClr val="7030A0"/>
              </a:solidFill>
              <a:latin typeface="+mj-lt"/>
            </a:endParaRPr>
          </a:p>
        </p:txBody>
      </p:sp>
      <p:pic>
        <p:nvPicPr>
          <p:cNvPr id="15" name="Picture 14">
            <a:extLst>
              <a:ext uri="{FF2B5EF4-FFF2-40B4-BE49-F238E27FC236}">
                <a16:creationId xmlns:a16="http://schemas.microsoft.com/office/drawing/2014/main" id="{EA3AC096-11A8-CCBB-C1C5-49D81D5D8E6E}"/>
              </a:ext>
            </a:extLst>
          </p:cNvPr>
          <p:cNvPicPr>
            <a:picLocks noChangeAspect="1"/>
          </p:cNvPicPr>
          <p:nvPr/>
        </p:nvPicPr>
        <p:blipFill>
          <a:blip r:embed="rId3"/>
          <a:stretch>
            <a:fillRect/>
          </a:stretch>
        </p:blipFill>
        <p:spPr>
          <a:xfrm>
            <a:off x="438845" y="2455970"/>
            <a:ext cx="1160503" cy="756086"/>
          </a:xfrm>
          <a:prstGeom prst="rect">
            <a:avLst/>
          </a:prstGeom>
        </p:spPr>
      </p:pic>
      <p:pic>
        <p:nvPicPr>
          <p:cNvPr id="16" name="Picture 15">
            <a:extLst>
              <a:ext uri="{FF2B5EF4-FFF2-40B4-BE49-F238E27FC236}">
                <a16:creationId xmlns:a16="http://schemas.microsoft.com/office/drawing/2014/main" id="{C326064C-4770-E735-4E08-0A066CED19A5}"/>
              </a:ext>
            </a:extLst>
          </p:cNvPr>
          <p:cNvPicPr>
            <a:picLocks noChangeAspect="1"/>
          </p:cNvPicPr>
          <p:nvPr/>
        </p:nvPicPr>
        <p:blipFill>
          <a:blip r:embed="rId4"/>
          <a:stretch>
            <a:fillRect/>
          </a:stretch>
        </p:blipFill>
        <p:spPr>
          <a:xfrm>
            <a:off x="199443" y="4052028"/>
            <a:ext cx="1639305" cy="409826"/>
          </a:xfrm>
          <a:prstGeom prst="rect">
            <a:avLst/>
          </a:prstGeom>
        </p:spPr>
      </p:pic>
      <p:pic>
        <p:nvPicPr>
          <p:cNvPr id="17" name="Picture 2" descr="School Tri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960" y="5628006"/>
            <a:ext cx="1014269" cy="603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92529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TotalTime>
  <Words>178</Words>
  <Application>Microsoft Office PowerPoint</Application>
  <PresentationFormat>A4 Paper (210x297 mm)</PresentationFormat>
  <Paragraphs>99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Elise Tate</dc:creator>
  <cp:lastModifiedBy>Elise Tate</cp:lastModifiedBy>
  <cp:revision>116</cp:revision>
  <cp:lastPrinted>2023-11-06T08:07:17Z</cp:lastPrinted>
  <dcterms:created xsi:type="dcterms:W3CDTF">2022-11-06T18:43:00Z</dcterms:created>
  <dcterms:modified xsi:type="dcterms:W3CDTF">2025-04-04T11:34:43Z</dcterms:modified>
</cp:coreProperties>
</file>