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87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6"/>
  </p:normalViewPr>
  <p:slideViewPr>
    <p:cSldViewPr snapToGrid="0">
      <p:cViewPr>
        <p:scale>
          <a:sx n="101" d="100"/>
          <a:sy n="101" d="100"/>
        </p:scale>
        <p:origin x="26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12942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64975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65171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00947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2FD700-A38E-2047-A088-D050FAA0F515}" type="datetimeFigureOut">
              <a:rPr lang="en-US" smtClean="0"/>
              <a:t>1/3/24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79227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A2FD700-A38E-2047-A088-D050FAA0F515}" type="datetimeFigureOut">
              <a:rPr lang="en-US" smtClean="0"/>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09963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A2FD700-A38E-2047-A088-D050FAA0F515}" type="datetimeFigureOut">
              <a:rPr lang="en-US" smtClean="0"/>
              <a:t>1/3/24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11772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A2FD700-A38E-2047-A088-D050FAA0F515}" type="datetimeFigureOut">
              <a:rPr lang="en-US" smtClean="0"/>
              <a:t>1/3/24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87128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FD700-A38E-2047-A088-D050FAA0F515}" type="datetimeFigureOut">
              <a:rPr lang="en-US" smtClean="0"/>
              <a:t>1/3/24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65381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96216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1/3/24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54270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2FD700-A38E-2047-A088-D050FAA0F515}" type="datetimeFigureOut">
              <a:rPr lang="en-US" smtClean="0"/>
              <a:t>1/3/24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738D23-20AB-2A49-8833-B96F1FE42E84}" type="slidenum">
              <a:rPr lang="en-US" smtClean="0"/>
              <a:t>‹#›</a:t>
            </a:fld>
            <a:endParaRPr lang="en-US"/>
          </a:p>
        </p:txBody>
      </p:sp>
    </p:spTree>
    <p:extLst>
      <p:ext uri="{BB962C8B-B14F-4D97-AF65-F5344CB8AC3E}">
        <p14:creationId xmlns:p14="http://schemas.microsoft.com/office/powerpoint/2010/main" val="236601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FB832-000B-E2C6-D321-63847F6AE5DA}"/>
              </a:ext>
            </a:extLst>
          </p:cNvPr>
          <p:cNvSpPr/>
          <p:nvPr/>
        </p:nvSpPr>
        <p:spPr>
          <a:xfrm>
            <a:off x="1931520" y="0"/>
            <a:ext cx="4707467" cy="219127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04DD419-C253-FB00-D754-DD7CC6BE2D22}"/>
              </a:ext>
            </a:extLst>
          </p:cNvPr>
          <p:cNvSpPr txBox="1"/>
          <p:nvPr/>
        </p:nvSpPr>
        <p:spPr>
          <a:xfrm>
            <a:off x="47855" y="1494326"/>
            <a:ext cx="1828800" cy="792781"/>
          </a:xfrm>
          <a:prstGeom prst="rect">
            <a:avLst/>
          </a:prstGeom>
          <a:noFill/>
        </p:spPr>
        <p:txBody>
          <a:bodyPr wrap="square" rtlCol="0">
            <a:spAutoFit/>
          </a:bodyPr>
          <a:lstStyle/>
          <a:p>
            <a:pPr algn="ctr">
              <a:lnSpc>
                <a:spcPct val="150000"/>
              </a:lnSpc>
            </a:pPr>
            <a:r>
              <a:rPr lang="en-US" sz="1600" dirty="0"/>
              <a:t>                 Year 1</a:t>
            </a:r>
          </a:p>
          <a:p>
            <a:pPr algn="ctr">
              <a:lnSpc>
                <a:spcPct val="150000"/>
              </a:lnSpc>
            </a:pPr>
            <a:r>
              <a:rPr lang="en-US" sz="1600" b="1" dirty="0">
                <a:solidFill>
                  <a:srgbClr val="7030A0"/>
                </a:solidFill>
              </a:rPr>
              <a:t>January 2024</a:t>
            </a: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84FC561-FF17-B4CA-119E-3078F4BFB77E}"/>
              </a:ext>
            </a:extLst>
          </p:cNvPr>
          <p:cNvSpPr txBox="1"/>
          <p:nvPr/>
        </p:nvSpPr>
        <p:spPr>
          <a:xfrm>
            <a:off x="102720" y="2446128"/>
            <a:ext cx="1828800" cy="5482976"/>
          </a:xfrm>
          <a:prstGeom prst="rect">
            <a:avLst/>
          </a:prstGeom>
          <a:noFill/>
        </p:spPr>
        <p:txBody>
          <a:bodyPr wrap="square" rtlCol="0">
            <a:spAutoFit/>
          </a:bodyPr>
          <a:lstStyle/>
          <a:p>
            <a:pPr algn="ctr">
              <a:lnSpc>
                <a:spcPct val="150000"/>
              </a:lnSpc>
            </a:pPr>
            <a:r>
              <a:rPr lang="en-US" sz="1100" i="1" dirty="0">
                <a:latin typeface="+mj-lt"/>
              </a:rPr>
              <a:t>Dates for your diary</a:t>
            </a:r>
          </a:p>
          <a:p>
            <a:pPr algn="ctr">
              <a:lnSpc>
                <a:spcPct val="150000"/>
              </a:lnSpc>
            </a:pPr>
            <a:endParaRPr lang="en-US" sz="1100" i="1" dirty="0">
              <a:latin typeface="+mj-lt"/>
            </a:endParaRPr>
          </a:p>
          <a:p>
            <a:pPr algn="ctr">
              <a:lnSpc>
                <a:spcPct val="150000"/>
              </a:lnSpc>
            </a:pPr>
            <a:r>
              <a:rPr lang="en-US" sz="1100" i="1" dirty="0">
                <a:latin typeface="+mj-lt"/>
              </a:rPr>
              <a:t>Enterprise Suite</a:t>
            </a:r>
          </a:p>
          <a:p>
            <a:pPr algn="ctr">
              <a:lnSpc>
                <a:spcPct val="150000"/>
              </a:lnSpc>
            </a:pPr>
            <a:r>
              <a:rPr lang="en-US" sz="1100" i="1" dirty="0">
                <a:latin typeface="+mj-lt"/>
              </a:rPr>
              <a:t>1T – Friday 19</a:t>
            </a:r>
            <a:r>
              <a:rPr lang="en-US" sz="1100" i="1" baseline="30000" dirty="0">
                <a:latin typeface="+mj-lt"/>
              </a:rPr>
              <a:t>th</a:t>
            </a:r>
            <a:r>
              <a:rPr lang="en-US" sz="1100" i="1" dirty="0">
                <a:latin typeface="+mj-lt"/>
              </a:rPr>
              <a:t> January</a:t>
            </a:r>
          </a:p>
          <a:p>
            <a:pPr algn="ctr">
              <a:lnSpc>
                <a:spcPct val="150000"/>
              </a:lnSpc>
            </a:pPr>
            <a:r>
              <a:rPr lang="en-US" sz="1100" i="1" dirty="0">
                <a:latin typeface="+mj-lt"/>
              </a:rPr>
              <a:t>1W/S – Monday 29</a:t>
            </a:r>
            <a:r>
              <a:rPr lang="en-US" sz="1100" i="1" baseline="30000" dirty="0">
                <a:latin typeface="+mj-lt"/>
              </a:rPr>
              <a:t>th</a:t>
            </a:r>
            <a:r>
              <a:rPr lang="en-US" sz="1100" i="1" dirty="0">
                <a:latin typeface="+mj-lt"/>
              </a:rPr>
              <a:t> January</a:t>
            </a:r>
          </a:p>
          <a:p>
            <a:pPr algn="ctr">
              <a:lnSpc>
                <a:spcPct val="150000"/>
              </a:lnSpc>
            </a:pPr>
            <a:r>
              <a:rPr lang="en-US" sz="1100" i="1" dirty="0">
                <a:latin typeface="+mj-lt"/>
              </a:rPr>
              <a:t>1W – Monday 5</a:t>
            </a:r>
            <a:r>
              <a:rPr lang="en-US" sz="1100" i="1" baseline="30000" dirty="0">
                <a:latin typeface="+mj-lt"/>
              </a:rPr>
              <a:t>th</a:t>
            </a:r>
            <a:r>
              <a:rPr lang="en-US" sz="1100" i="1" dirty="0">
                <a:latin typeface="+mj-lt"/>
              </a:rPr>
              <a:t> February</a:t>
            </a:r>
          </a:p>
          <a:p>
            <a:pPr algn="ctr">
              <a:lnSpc>
                <a:spcPct val="150000"/>
              </a:lnSpc>
            </a:pPr>
            <a:endParaRPr lang="en-US" sz="1100" i="1" dirty="0">
              <a:latin typeface="+mj-lt"/>
            </a:endParaRPr>
          </a:p>
          <a:p>
            <a:pPr algn="ctr">
              <a:lnSpc>
                <a:spcPct val="150000"/>
              </a:lnSpc>
            </a:pPr>
            <a:r>
              <a:rPr lang="en-US" sz="1100" i="1" dirty="0">
                <a:latin typeface="+mj-lt"/>
              </a:rPr>
              <a:t>Library Session</a:t>
            </a:r>
          </a:p>
          <a:p>
            <a:pPr algn="ctr">
              <a:lnSpc>
                <a:spcPct val="150000"/>
              </a:lnSpc>
            </a:pPr>
            <a:r>
              <a:rPr lang="en-US" sz="1100" i="1" dirty="0">
                <a:latin typeface="+mj-lt"/>
              </a:rPr>
              <a:t>1T – Tuesday 23</a:t>
            </a:r>
            <a:r>
              <a:rPr lang="en-US" sz="1100" i="1" baseline="30000" dirty="0">
                <a:latin typeface="+mj-lt"/>
              </a:rPr>
              <a:t>rd</a:t>
            </a:r>
            <a:r>
              <a:rPr lang="en-US" sz="1100" i="1" dirty="0">
                <a:latin typeface="+mj-lt"/>
              </a:rPr>
              <a:t> January</a:t>
            </a:r>
          </a:p>
          <a:p>
            <a:pPr algn="ctr">
              <a:lnSpc>
                <a:spcPct val="150000"/>
              </a:lnSpc>
            </a:pPr>
            <a:r>
              <a:rPr lang="en-US" sz="1100" i="1" dirty="0">
                <a:latin typeface="+mj-lt"/>
              </a:rPr>
              <a:t>1W/S – Thursday 25</a:t>
            </a:r>
            <a:r>
              <a:rPr lang="en-US" sz="1100" i="1" baseline="30000" dirty="0">
                <a:latin typeface="+mj-lt"/>
              </a:rPr>
              <a:t>th</a:t>
            </a:r>
            <a:r>
              <a:rPr lang="en-US" sz="1100" i="1" dirty="0">
                <a:latin typeface="+mj-lt"/>
              </a:rPr>
              <a:t> January</a:t>
            </a:r>
          </a:p>
          <a:p>
            <a:pPr algn="ctr">
              <a:lnSpc>
                <a:spcPct val="150000"/>
              </a:lnSpc>
            </a:pPr>
            <a:r>
              <a:rPr lang="en-US" sz="1100" i="1" dirty="0">
                <a:latin typeface="+mj-lt"/>
              </a:rPr>
              <a:t>1W – Tuesday 16</a:t>
            </a:r>
            <a:r>
              <a:rPr lang="en-US" sz="1100" i="1" baseline="30000" dirty="0">
                <a:latin typeface="+mj-lt"/>
              </a:rPr>
              <a:t>th</a:t>
            </a:r>
            <a:r>
              <a:rPr lang="en-US" sz="1100" i="1" dirty="0">
                <a:latin typeface="+mj-lt"/>
              </a:rPr>
              <a:t> January</a:t>
            </a: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l" fontAlgn="base"/>
            <a:endParaRPr lang="en-GB" sz="1100" b="0" i="0" dirty="0">
              <a:solidFill>
                <a:srgbClr val="000000"/>
              </a:solidFill>
              <a:effectLst/>
              <a:latin typeface="+mj-lt"/>
            </a:endParaRPr>
          </a:p>
          <a:p>
            <a:pPr algn="l" fontAlgn="base"/>
            <a:endParaRPr lang="en-GB" sz="1100" b="0" i="0" dirty="0">
              <a:solidFill>
                <a:srgbClr val="000000"/>
              </a:solidFill>
              <a:effectLst/>
              <a:latin typeface="+mj-lt"/>
            </a:endParaRPr>
          </a:p>
          <a:p>
            <a:pPr algn="ctr" fontAlgn="base">
              <a:lnSpc>
                <a:spcPct val="150000"/>
              </a:lnSpc>
            </a:pPr>
            <a:endParaRPr lang="en-US" sz="1100" b="1" i="1" dirty="0">
              <a:solidFill>
                <a:srgbClr val="7030A0"/>
              </a:solidFill>
              <a:latin typeface="+mj-lt"/>
            </a:endParaRPr>
          </a:p>
        </p:txBody>
      </p:sp>
      <p:sp>
        <p:nvSpPr>
          <p:cNvPr id="14" name="TextBox 13">
            <a:extLst>
              <a:ext uri="{FF2B5EF4-FFF2-40B4-BE49-F238E27FC236}">
                <a16:creationId xmlns:a16="http://schemas.microsoft.com/office/drawing/2014/main" id="{2BE5EF99-F5F5-8390-3BB8-87DA002760B7}"/>
              </a:ext>
            </a:extLst>
          </p:cNvPr>
          <p:cNvSpPr txBox="1"/>
          <p:nvPr/>
        </p:nvSpPr>
        <p:spPr>
          <a:xfrm>
            <a:off x="1872215" y="2147470"/>
            <a:ext cx="4937930" cy="7971413"/>
          </a:xfrm>
          <a:prstGeom prst="rect">
            <a:avLst/>
          </a:prstGeom>
          <a:noFill/>
        </p:spPr>
        <p:txBody>
          <a:bodyPr wrap="square">
            <a:spAutoFit/>
          </a:bodyPr>
          <a:lstStyle/>
          <a:p>
            <a:pPr algn="l"/>
            <a:endParaRPr lang="en-GB" sz="800" dirty="0"/>
          </a:p>
          <a:p>
            <a:pPr algn="l"/>
            <a:r>
              <a:rPr lang="en-GB" sz="800" dirty="0">
                <a:solidFill>
                  <a:srgbClr val="7030A0"/>
                </a:solidFill>
              </a:rPr>
              <a:t>Dear Families,</a:t>
            </a:r>
          </a:p>
          <a:p>
            <a:pPr algn="l"/>
            <a:endParaRPr lang="en-GB" sz="800" dirty="0">
              <a:solidFill>
                <a:srgbClr val="7030A0"/>
              </a:solidFill>
            </a:endParaRPr>
          </a:p>
          <a:p>
            <a:pPr algn="l"/>
            <a:r>
              <a:rPr lang="en-GB" sz="800" dirty="0">
                <a:solidFill>
                  <a:srgbClr val="7030A0"/>
                </a:solidFill>
              </a:rPr>
              <a:t>We hope this message finds you refreshed and ready for a brand new start! Welcome back to an exciting and promising Spring Term at Low Road and Windmill Music federation. As we step into the new year together, we want to express our warmest wishes for joy, growth, and success for both our pupils and their families. May the coming months be filled with laughter, learning, and memorable moments. Year 1 staff are thrilled to continue supporting your child's educational journey, fostering creativity, curiosity, and a love for learning. We have an array of engaging activities, inspiring lessons, and enriching experiences planned for the upcoming term.</a:t>
            </a:r>
          </a:p>
          <a:p>
            <a:r>
              <a:rPr lang="en-GB" sz="800" dirty="0">
                <a:solidFill>
                  <a:srgbClr val="7030A0"/>
                </a:solidFill>
              </a:rPr>
              <a:t>Parents, thank you for your ongoing support and partnership in your child's education. Your involvement is invaluable - Working together ensures a bright and successful future for our Year 1 learners!</a:t>
            </a:r>
          </a:p>
          <a:p>
            <a:pPr algn="l"/>
            <a:endParaRPr lang="en-GB" sz="800" dirty="0">
              <a:solidFill>
                <a:srgbClr val="7030A0"/>
              </a:solidFill>
            </a:endParaRPr>
          </a:p>
          <a:p>
            <a:pPr algn="l"/>
            <a:r>
              <a:rPr lang="en-GB" sz="800" dirty="0">
                <a:solidFill>
                  <a:srgbClr val="7030A0"/>
                </a:solidFill>
              </a:rPr>
              <a:t>Wishing you a Happy New Year,</a:t>
            </a:r>
          </a:p>
          <a:p>
            <a:pPr algn="l"/>
            <a:r>
              <a:rPr lang="en-GB" sz="800" dirty="0">
                <a:solidFill>
                  <a:srgbClr val="7030A0"/>
                </a:solidFill>
              </a:rPr>
              <a:t>Year 1 Staff</a:t>
            </a:r>
          </a:p>
          <a:p>
            <a:pPr>
              <a:lnSpc>
                <a:spcPct val="150000"/>
              </a:lnSpc>
            </a:pPr>
            <a:endParaRPr lang="en-GB" sz="800" i="1" dirty="0">
              <a:solidFill>
                <a:srgbClr val="161621"/>
              </a:solidFill>
            </a:endParaRPr>
          </a:p>
          <a:p>
            <a:pPr>
              <a:lnSpc>
                <a:spcPct val="150000"/>
              </a:lnSpc>
            </a:pPr>
            <a:r>
              <a:rPr lang="en-GB" sz="800" b="1" i="1" u="sng" dirty="0">
                <a:solidFill>
                  <a:srgbClr val="161621"/>
                </a:solidFill>
              </a:rPr>
              <a:t>The Importance of Reading</a:t>
            </a:r>
          </a:p>
          <a:p>
            <a:pPr algn="l"/>
            <a:r>
              <a:rPr lang="en-GB" sz="800" dirty="0"/>
              <a:t>📖✨ Reading is a magical journey, crucial for your child's development. It boosts language skills, expands vocabulary, and lays the foundation for effective expression. </a:t>
            </a:r>
          </a:p>
          <a:p>
            <a:pPr algn="l"/>
            <a:r>
              <a:rPr lang="en-GB" sz="800" dirty="0"/>
              <a:t>Reading stimulates critical thinking, nurturing a love for learning and providing a gateway to cognitive growth. Proficient reading is essential for success across all subjects, building literacy basics for future achievements.  Immersing in captivating stories sparks creativity, broadening your child's worldview and encouraging exploration. Stories also play a vital role in developing emotional intelligence, fostering empathy and understanding. </a:t>
            </a:r>
          </a:p>
          <a:p>
            <a:pPr algn="l"/>
            <a:r>
              <a:rPr lang="en-GB" sz="800" dirty="0"/>
              <a:t>Reading is a preparation for future learning, equipping children to navigate academic challenges. It cultivates a positive attitude towards education, fostering enthusiasm for discovering new ideas.  Shared reading creates a beautiful bond, fostering meaningful connections between you and your child. It's an opportunity to share laughter, ask questions, and explore the wonders of the literary world together. </a:t>
            </a:r>
          </a:p>
          <a:p>
            <a:pPr algn="l"/>
            <a:r>
              <a:rPr lang="en-GB" sz="800" dirty="0"/>
              <a:t>The gift of reading enriches every aspect of your child's development. Let’s continue on this reading adventure together and sow the seeds for a lifelong love of learning! 🌱📖</a:t>
            </a:r>
          </a:p>
          <a:p>
            <a:pPr algn="l"/>
            <a:endParaRPr lang="en-GB" sz="800" i="1" dirty="0"/>
          </a:p>
          <a:p>
            <a:pPr>
              <a:lnSpc>
                <a:spcPct val="150000"/>
              </a:lnSpc>
            </a:pPr>
            <a:r>
              <a:rPr lang="en-GB" sz="800" b="1" i="1" u="sng" dirty="0"/>
              <a:t>A reminder of PE kit </a:t>
            </a:r>
          </a:p>
          <a:p>
            <a:pPr>
              <a:lnSpc>
                <a:spcPct val="150000"/>
              </a:lnSpc>
            </a:pPr>
            <a:r>
              <a:rPr lang="en-GB" sz="800" i="1" dirty="0"/>
              <a:t>Black/ grey joggers, a black/ grey hoodie, a white polo shirt, trainers, socks (if not already wearing them) and a hat (not a cap for safety reasons). </a:t>
            </a:r>
          </a:p>
          <a:p>
            <a:pPr>
              <a:lnSpc>
                <a:spcPct val="150000"/>
              </a:lnSpc>
            </a:pPr>
            <a:endParaRPr lang="en-GB" sz="800" i="1" dirty="0"/>
          </a:p>
          <a:p>
            <a:pPr>
              <a:lnSpc>
                <a:spcPct val="150000"/>
              </a:lnSpc>
            </a:pPr>
            <a:r>
              <a:rPr lang="en-GB" sz="800" b="1" i="1" u="sng" dirty="0"/>
              <a:t>Google Classrooms</a:t>
            </a:r>
          </a:p>
          <a:p>
            <a:pPr>
              <a:lnSpc>
                <a:spcPct val="150000"/>
              </a:lnSpc>
            </a:pPr>
            <a:r>
              <a:rPr lang="en-GB" sz="800" i="1" dirty="0"/>
              <a:t>Remember, homework and information is posted onto your child's Google Classrooms page. Please speak with class teacher if you cannot log on.</a:t>
            </a:r>
          </a:p>
          <a:p>
            <a:pPr>
              <a:lnSpc>
                <a:spcPct val="150000"/>
              </a:lnSpc>
            </a:pPr>
            <a:endParaRPr lang="en-GB" sz="800" i="1" dirty="0">
              <a:solidFill>
                <a:srgbClr val="161621"/>
              </a:solidFill>
            </a:endParaRPr>
          </a:p>
          <a:p>
            <a:pPr>
              <a:lnSpc>
                <a:spcPct val="150000"/>
              </a:lnSpc>
            </a:pPr>
            <a:r>
              <a:rPr lang="en-GB" sz="800" b="1" i="1" u="sng" dirty="0">
                <a:solidFill>
                  <a:srgbClr val="161621"/>
                </a:solidFill>
              </a:rPr>
              <a:t>Maths – Place Value to 20</a:t>
            </a:r>
          </a:p>
          <a:p>
            <a:r>
              <a:rPr lang="en-GB" sz="800" dirty="0"/>
              <a:t>🔢✨ This term, our mathematicians will be diving into the world of place value up to 20! In our maths lessons, children will be honing essential skills such as counting within 20, understanding the concept of 20, exploring the concept of 'more' or 'less,' and developing their skills for estimating. Understanding place value lays a strong foundation for future mathematical comprehension, and we're enthusiastic about making this learning adventure both enjoyable and educational. We encourage you to engage with your child at home, reinforcing these concepts through everyday activities. 🏠📚</a:t>
            </a:r>
            <a:br>
              <a:rPr lang="en-GB" sz="800" dirty="0"/>
            </a:br>
            <a:endParaRPr lang="en-GB" sz="800" i="1" dirty="0"/>
          </a:p>
          <a:p>
            <a:pPr>
              <a:lnSpc>
                <a:spcPct val="150000"/>
              </a:lnSpc>
            </a:pPr>
            <a:r>
              <a:rPr lang="en-GB" sz="800" b="1" i="1" u="sng" dirty="0"/>
              <a:t>English</a:t>
            </a:r>
          </a:p>
          <a:p>
            <a:pPr algn="l"/>
            <a:r>
              <a:rPr lang="en-GB" sz="800" dirty="0"/>
              <a:t>📚🌟 Children will be diving into the world of traditional tales with a creative twist. Kicking off with the classic "Three Little Pigs," children will explore alternative endings, diverse perspectives, and modern adaptations that breathe new life into these timeless stories. Following the twist on traditional tales, children will transition into a captivating fiction unit centred around recounts. They'll craft narratives that capture moments and experiences, honing their storytelling skills and fostering a love for personal expression through the written word. To round off this literary half term, our budding poets will take centre stage, exploring the beauty of language through the enchanting world of poetry. From vivid imagery to rhythmic verses, their creativity will soar as they bring emotions and ideas to life through the magic of words. We encourage you to engage with your child's literary explorations at home, perhaps by discussing alternative endings or sharing your favourite poems. Let's make this English half term one filled with inspiration, creativity, and a deep appreciation for the art of storytelling. 🎭📝</a:t>
            </a:r>
          </a:p>
        </p:txBody>
      </p:sp>
      <p:pic>
        <p:nvPicPr>
          <p:cNvPr id="2" name="Picture 10" descr="Cherry blossom tree branch PNG with spreading pink flower. Cherry blossom  branch with Sakura. Watercolor flower PNG. Watercolor cherry flower. Sakura  on transparent background. 22993707 PNG">
            <a:extLst>
              <a:ext uri="{FF2B5EF4-FFF2-40B4-BE49-F238E27FC236}">
                <a16:creationId xmlns:a16="http://schemas.microsoft.com/office/drawing/2014/main" id="{C17D2229-39A9-C37E-9462-D3008E4FE1DD}"/>
              </a:ext>
            </a:extLst>
          </p:cNvPr>
          <p:cNvPicPr>
            <a:picLocks noChangeAspect="1" noChangeArrowheads="1"/>
          </p:cNvPicPr>
          <p:nvPr/>
        </p:nvPicPr>
        <p:blipFill>
          <a:blip r:embed="rId2">
            <a:alphaModFix amt="59000"/>
            <a:extLst>
              <a:ext uri="{28A0092B-C50C-407E-A947-70E740481C1C}">
                <a14:useLocalDpi xmlns:a14="http://schemas.microsoft.com/office/drawing/2010/main" val="0"/>
              </a:ext>
            </a:extLst>
          </a:blip>
          <a:srcRect/>
          <a:stretch>
            <a:fillRect/>
          </a:stretch>
        </p:blipFill>
        <p:spPr bwMode="auto">
          <a:xfrm>
            <a:off x="4225138" y="80836"/>
            <a:ext cx="2585007" cy="25850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F4914E8-AE37-D2CE-C0A8-75B6B2E1F913}"/>
              </a:ext>
            </a:extLst>
          </p:cNvPr>
          <p:cNvSpPr txBox="1"/>
          <p:nvPr/>
        </p:nvSpPr>
        <p:spPr>
          <a:xfrm>
            <a:off x="2055180" y="80836"/>
            <a:ext cx="4572000" cy="1938992"/>
          </a:xfrm>
          <a:prstGeom prst="rect">
            <a:avLst/>
          </a:prstGeom>
          <a:noFill/>
        </p:spPr>
        <p:txBody>
          <a:bodyPr wrap="square" rtlCol="0">
            <a:spAutoFit/>
          </a:bodyPr>
          <a:lstStyle/>
          <a:p>
            <a:r>
              <a:rPr lang="en-US" sz="4000" i="1" dirty="0">
                <a:solidFill>
                  <a:schemeClr val="bg1"/>
                </a:solidFill>
              </a:rPr>
              <a:t>Year 1 – Low Road and Windmill </a:t>
            </a:r>
          </a:p>
          <a:p>
            <a:r>
              <a:rPr lang="en-US" sz="4000" i="1" dirty="0">
                <a:solidFill>
                  <a:schemeClr val="bg1"/>
                </a:solidFill>
              </a:rPr>
              <a:t>Music Federation</a:t>
            </a:r>
          </a:p>
        </p:txBody>
      </p:sp>
    </p:spTree>
    <p:extLst>
      <p:ext uri="{BB962C8B-B14F-4D97-AF65-F5344CB8AC3E}">
        <p14:creationId xmlns:p14="http://schemas.microsoft.com/office/powerpoint/2010/main" val="155340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FB832-000B-E2C6-D321-63847F6AE5DA}"/>
              </a:ext>
            </a:extLst>
          </p:cNvPr>
          <p:cNvSpPr/>
          <p:nvPr/>
        </p:nvSpPr>
        <p:spPr>
          <a:xfrm>
            <a:off x="1931520" y="0"/>
            <a:ext cx="4707467" cy="219127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04DD419-C253-FB00-D754-DD7CC6BE2D22}"/>
              </a:ext>
            </a:extLst>
          </p:cNvPr>
          <p:cNvSpPr txBox="1"/>
          <p:nvPr/>
        </p:nvSpPr>
        <p:spPr>
          <a:xfrm>
            <a:off x="47855" y="1494326"/>
            <a:ext cx="1828800" cy="792781"/>
          </a:xfrm>
          <a:prstGeom prst="rect">
            <a:avLst/>
          </a:prstGeom>
          <a:noFill/>
        </p:spPr>
        <p:txBody>
          <a:bodyPr wrap="square" rtlCol="0">
            <a:spAutoFit/>
          </a:bodyPr>
          <a:lstStyle/>
          <a:p>
            <a:pPr algn="ctr">
              <a:lnSpc>
                <a:spcPct val="150000"/>
              </a:lnSpc>
            </a:pPr>
            <a:r>
              <a:rPr lang="en-US" sz="1600" dirty="0"/>
              <a:t>                 Year 1</a:t>
            </a:r>
          </a:p>
          <a:p>
            <a:pPr algn="ctr">
              <a:lnSpc>
                <a:spcPct val="150000"/>
              </a:lnSpc>
            </a:pPr>
            <a:r>
              <a:rPr lang="en-US" sz="1600" b="1" dirty="0">
                <a:solidFill>
                  <a:srgbClr val="7030A0"/>
                </a:solidFill>
              </a:rPr>
              <a:t>January 2023</a:t>
            </a: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BE5EF99-F5F5-8390-3BB8-87DA002760B7}"/>
              </a:ext>
            </a:extLst>
          </p:cNvPr>
          <p:cNvSpPr txBox="1"/>
          <p:nvPr/>
        </p:nvSpPr>
        <p:spPr>
          <a:xfrm>
            <a:off x="2061701" y="2147470"/>
            <a:ext cx="4447104" cy="8321702"/>
          </a:xfrm>
          <a:prstGeom prst="rect">
            <a:avLst/>
          </a:prstGeom>
          <a:noFill/>
        </p:spPr>
        <p:txBody>
          <a:bodyPr wrap="square">
            <a:spAutoFit/>
          </a:bodyPr>
          <a:lstStyle/>
          <a:p>
            <a:pPr algn="l"/>
            <a:endParaRPr lang="en-GB" sz="800" dirty="0"/>
          </a:p>
          <a:p>
            <a:pPr algn="l"/>
            <a:r>
              <a:rPr lang="en-GB" sz="800" dirty="0"/>
              <a:t>through the enchanting world of poetry. From vivid imagery to rhythmic verses, their creativity will soar as they bring emotions and ideas to life through the magic of words.</a:t>
            </a:r>
          </a:p>
          <a:p>
            <a:pPr algn="l"/>
            <a:r>
              <a:rPr lang="en-GB" sz="800" dirty="0"/>
              <a:t>We encourage you to engage with your child's literary explorations at home, perhaps by discussing alternative endings or sharing your favourite poems. Let's make this English half term one filled with inspiration, creativity, and a deep appreciation for the art of storytelling.</a:t>
            </a:r>
            <a:endParaRPr lang="en-GB" sz="800" b="1" i="1" u="sng" dirty="0"/>
          </a:p>
          <a:p>
            <a:pPr>
              <a:lnSpc>
                <a:spcPct val="150000"/>
              </a:lnSpc>
            </a:pPr>
            <a:r>
              <a:rPr lang="en-GB" sz="800" b="1" u="sng" dirty="0"/>
              <a:t>Geography People and Their Communities.</a:t>
            </a:r>
          </a:p>
          <a:p>
            <a:pPr algn="l"/>
            <a:r>
              <a:rPr lang="en-GB" sz="800" dirty="0"/>
              <a:t>🗺️ Navigating the UK:</a:t>
            </a:r>
          </a:p>
          <a:p>
            <a:pPr algn="l"/>
            <a:r>
              <a:rPr lang="en-GB" sz="800" dirty="0"/>
              <a:t>Our young geographers will kick off the term by diving into the geography of the United Kingdom. From England to Scotland, Wales to Northern Ireland, your children will learn to name and locate the four countries that make up this diverse and fascinating part of the world. This foundational knowledge will set the stage for a deeper understanding of our own community and its place within the broader context of the UK.</a:t>
            </a:r>
          </a:p>
          <a:p>
            <a:pPr algn="l"/>
            <a:r>
              <a:rPr lang="en-GB" sz="800" dirty="0"/>
              <a:t>🏞️ Exploring Human Features:</a:t>
            </a:r>
          </a:p>
          <a:p>
            <a:pPr algn="l"/>
            <a:r>
              <a:rPr lang="en-GB" sz="800" dirty="0"/>
              <a:t>In the upcoming weeks, we'll be introducing basic geographical vocabulary, from beaches to cliffs, coasts to oceans, your child will start to grasp the key human features that shape the landscapes around them. Through engaging activities, we aim to make learning about our environment a fun and memorable experience.</a:t>
            </a:r>
          </a:p>
          <a:p>
            <a:pPr algn="l"/>
            <a:r>
              <a:rPr lang="en-GB" sz="800" dirty="0"/>
              <a:t>🌲🏔️ Discovering Physical Features:</a:t>
            </a:r>
          </a:p>
          <a:p>
            <a:pPr algn="l"/>
            <a:r>
              <a:rPr lang="en-GB" sz="800" dirty="0"/>
              <a:t>We will also be looking at the wonders of physical geography. From forests to hills, mountains to rivers, and everything in between – children will become familiar with the rich tapestry of the natural world. We'll be delving into the concepts of soil, valleys, vegetation, seasons, and weather, fostering a deeper appreciation for the environment that surrounds us.</a:t>
            </a:r>
          </a:p>
          <a:p>
            <a:pPr algn="l"/>
            <a:r>
              <a:rPr lang="en-GB" sz="800" dirty="0"/>
              <a:t>🌏 Embracing Global Understanding:</a:t>
            </a:r>
          </a:p>
          <a:p>
            <a:pPr algn="l"/>
            <a:r>
              <a:rPr lang="en-GB" sz="800" dirty="0"/>
              <a:t>As part of our global perspective, we'll be venturing beyond the European borders. Our students will be studying the human and physical geography of a contrasting non-European country, allowing them to grasp geographical similarities and differences. It's an exciting opportunity for them to broaden their horizons and appreciate the rich diversity our world has to offer.</a:t>
            </a:r>
            <a:endParaRPr lang="en-GB" sz="800" i="1" dirty="0"/>
          </a:p>
          <a:p>
            <a:pPr>
              <a:lnSpc>
                <a:spcPct val="150000"/>
              </a:lnSpc>
            </a:pPr>
            <a:r>
              <a:rPr lang="en-GB" sz="800" b="1" i="1" u="sng" dirty="0"/>
              <a:t>Science - </a:t>
            </a:r>
            <a:r>
              <a:rPr lang="en-GB" sz="800" b="1" i="0" u="sng" dirty="0">
                <a:effectLst/>
                <a:latin typeface="Söhne"/>
              </a:rPr>
              <a:t>Unveiling the World of Materials! 🔍</a:t>
            </a:r>
            <a:endParaRPr lang="en-GB" sz="800" b="1" i="1" u="sng" dirty="0"/>
          </a:p>
          <a:p>
            <a:pPr algn="l"/>
            <a:r>
              <a:rPr lang="en-GB" sz="800" dirty="0"/>
              <a:t>This term's focus is all about understanding the building blocks of the world around us and unravelling the mysteries of everyday objects.</a:t>
            </a:r>
          </a:p>
          <a:p>
            <a:pPr algn="l"/>
            <a:r>
              <a:rPr lang="en-GB" sz="800" dirty="0"/>
              <a:t>🧐 Object vs. Material:</a:t>
            </a:r>
          </a:p>
          <a:p>
            <a:pPr algn="l"/>
            <a:r>
              <a:rPr lang="en-GB" sz="800" dirty="0"/>
              <a:t>Our budding scientists will learn how to distinguish between an object and the material from which it is made. Through hands-on activities and interactive lessons, your children will gain a deeper understanding of the materials that make up the world they interact with daily.</a:t>
            </a:r>
          </a:p>
          <a:p>
            <a:pPr algn="l"/>
            <a:r>
              <a:rPr lang="en-GB" sz="800" dirty="0"/>
              <a:t>🌳🔩 Identifying Everyday Materials:</a:t>
            </a:r>
          </a:p>
          <a:p>
            <a:pPr algn="l"/>
            <a:r>
              <a:rPr lang="en-GB" sz="800" dirty="0"/>
              <a:t>Get ready to explore the fascinating world of materials! From wood to plastic, metal to glass, and even rock and water, children will learn to identify and name a variety of everyday materials. This knowledge forms the foundation for understanding the diverse properties and uses of these materials in our daily lives.</a:t>
            </a:r>
          </a:p>
          <a:p>
            <a:pPr algn="l"/>
            <a:r>
              <a:rPr lang="en-GB" sz="800" dirty="0"/>
              <a:t>🌊🪵 Exploring Physical Properties:</a:t>
            </a:r>
          </a:p>
          <a:p>
            <a:pPr algn="l"/>
            <a:r>
              <a:rPr lang="en-GB" sz="800" dirty="0"/>
              <a:t>Our scientists-in-training will become material detectives, describing the simple physical properties of a variety of everyday materials. From the texture of wood to the transparency of glass, they'll learn to observe, document, and communicate the unique characteristics that set different materials apart.</a:t>
            </a:r>
          </a:p>
          <a:p>
            <a:pPr algn="l"/>
            <a:r>
              <a:rPr lang="en-GB" sz="800" dirty="0"/>
              <a:t>📊 Comparing and Grouping Materials:</a:t>
            </a:r>
          </a:p>
          <a:p>
            <a:pPr algn="l"/>
            <a:r>
              <a:rPr lang="en-GB" sz="800" dirty="0"/>
              <a:t>The excitement continues as we delve into comparing and grouping materials based on their simple physical properties. Your children will engage in interactive activities to categorise materials, fostering critical thinking and analytical skills.</a:t>
            </a:r>
          </a:p>
          <a:p>
            <a:pPr algn="l"/>
            <a:r>
              <a:rPr lang="en-GB" sz="800" dirty="0"/>
              <a:t>⚓🧲 Floating, Sinking, and Magnetism:</a:t>
            </a:r>
          </a:p>
          <a:p>
            <a:pPr algn="l"/>
            <a:r>
              <a:rPr lang="en-GB" sz="800" dirty="0"/>
              <a:t>Children will predict, test, and observe which materials float and sink in various conditions. Additionally, they'll explore the fascinating world of magnetism, identifying materials that are attracted to magnets and unravelling the secrets behind this magnetic phenomenon.</a:t>
            </a:r>
          </a:p>
          <a:p>
            <a:pPr algn="l"/>
            <a:r>
              <a:rPr lang="en-GB" sz="800" dirty="0"/>
              <a:t>Get ready for a term filled with hands-on exploration, inquiry-based learning, and a tonne of fun! </a:t>
            </a:r>
            <a:endParaRPr lang="en-GB" sz="800" i="1" dirty="0"/>
          </a:p>
          <a:p>
            <a:pPr algn="l"/>
            <a:endParaRPr lang="en-GB" sz="800" i="1" dirty="0"/>
          </a:p>
          <a:p>
            <a:pPr>
              <a:lnSpc>
                <a:spcPct val="150000"/>
              </a:lnSpc>
            </a:pPr>
            <a:r>
              <a:rPr lang="en-GB" sz="800" b="1" i="1" u="sng" dirty="0"/>
              <a:t>Homework Expectations</a:t>
            </a:r>
          </a:p>
          <a:p>
            <a:pPr>
              <a:lnSpc>
                <a:spcPct val="150000"/>
              </a:lnSpc>
            </a:pPr>
            <a:r>
              <a:rPr lang="en-GB" sz="800" i="1" dirty="0"/>
              <a:t>From Autumn 2  children are expected to complete 1 piece of Maths, 1 piece of English, and 1 piece of Phonics homework per week.</a:t>
            </a:r>
          </a:p>
          <a:p>
            <a:pPr>
              <a:lnSpc>
                <a:spcPct val="150000"/>
              </a:lnSpc>
            </a:pPr>
            <a:endParaRPr lang="en-GB" sz="800" b="1" i="1" u="sng" dirty="0">
              <a:solidFill>
                <a:srgbClr val="C487CB"/>
              </a:solidFill>
            </a:endParaRPr>
          </a:p>
          <a:p>
            <a:pPr>
              <a:lnSpc>
                <a:spcPct val="150000"/>
              </a:lnSpc>
            </a:pPr>
            <a:endParaRPr lang="en-GB" sz="800" i="1" dirty="0">
              <a:solidFill>
                <a:srgbClr val="161621"/>
              </a:solidFill>
            </a:endParaRPr>
          </a:p>
          <a:p>
            <a:pPr>
              <a:lnSpc>
                <a:spcPct val="150000"/>
              </a:lnSpc>
            </a:pPr>
            <a:endParaRPr lang="en-GB" sz="800" i="1" dirty="0">
              <a:solidFill>
                <a:srgbClr val="161621"/>
              </a:solidFill>
            </a:endParaRPr>
          </a:p>
          <a:p>
            <a:pPr>
              <a:lnSpc>
                <a:spcPct val="150000"/>
              </a:lnSpc>
            </a:pPr>
            <a:endParaRPr lang="en-GB" sz="800" i="1" dirty="0">
              <a:solidFill>
                <a:srgbClr val="161621"/>
              </a:solidFill>
            </a:endParaRPr>
          </a:p>
          <a:p>
            <a:pPr>
              <a:lnSpc>
                <a:spcPct val="150000"/>
              </a:lnSpc>
            </a:pPr>
            <a:endParaRPr lang="en-GB" sz="800" i="1" dirty="0">
              <a:solidFill>
                <a:srgbClr val="161621"/>
              </a:solidFill>
              <a:effectLst/>
            </a:endParaRPr>
          </a:p>
        </p:txBody>
      </p:sp>
      <p:sp>
        <p:nvSpPr>
          <p:cNvPr id="2" name="TextBox 1">
            <a:extLst>
              <a:ext uri="{FF2B5EF4-FFF2-40B4-BE49-F238E27FC236}">
                <a16:creationId xmlns:a16="http://schemas.microsoft.com/office/drawing/2014/main" id="{B7241DA4-7F6A-C85D-4008-FDF5191363A7}"/>
              </a:ext>
            </a:extLst>
          </p:cNvPr>
          <p:cNvSpPr txBox="1"/>
          <p:nvPr/>
        </p:nvSpPr>
        <p:spPr>
          <a:xfrm>
            <a:off x="102720" y="2446128"/>
            <a:ext cx="1828800" cy="5482976"/>
          </a:xfrm>
          <a:prstGeom prst="rect">
            <a:avLst/>
          </a:prstGeom>
          <a:noFill/>
        </p:spPr>
        <p:txBody>
          <a:bodyPr wrap="square" rtlCol="0">
            <a:spAutoFit/>
          </a:bodyPr>
          <a:lstStyle/>
          <a:p>
            <a:pPr algn="ctr">
              <a:lnSpc>
                <a:spcPct val="150000"/>
              </a:lnSpc>
            </a:pPr>
            <a:r>
              <a:rPr lang="en-US" sz="1100" i="1" dirty="0">
                <a:latin typeface="+mj-lt"/>
              </a:rPr>
              <a:t>Dates for your diary</a:t>
            </a:r>
          </a:p>
          <a:p>
            <a:pPr algn="ctr">
              <a:lnSpc>
                <a:spcPct val="150000"/>
              </a:lnSpc>
            </a:pPr>
            <a:endParaRPr lang="en-US" sz="1100" i="1" dirty="0">
              <a:latin typeface="+mj-lt"/>
            </a:endParaRPr>
          </a:p>
          <a:p>
            <a:pPr algn="ctr">
              <a:lnSpc>
                <a:spcPct val="150000"/>
              </a:lnSpc>
            </a:pPr>
            <a:r>
              <a:rPr lang="en-US" sz="1100" i="1" dirty="0">
                <a:latin typeface="+mj-lt"/>
              </a:rPr>
              <a:t>Enterprise Suite</a:t>
            </a:r>
          </a:p>
          <a:p>
            <a:pPr algn="ctr">
              <a:lnSpc>
                <a:spcPct val="150000"/>
              </a:lnSpc>
            </a:pPr>
            <a:r>
              <a:rPr lang="en-US" sz="1100" i="1" dirty="0">
                <a:latin typeface="+mj-lt"/>
              </a:rPr>
              <a:t>1T – Friday 19</a:t>
            </a:r>
            <a:r>
              <a:rPr lang="en-US" sz="1100" i="1" baseline="30000" dirty="0">
                <a:latin typeface="+mj-lt"/>
              </a:rPr>
              <a:t>th</a:t>
            </a:r>
            <a:r>
              <a:rPr lang="en-US" sz="1100" i="1" dirty="0">
                <a:latin typeface="+mj-lt"/>
              </a:rPr>
              <a:t> January</a:t>
            </a:r>
          </a:p>
          <a:p>
            <a:pPr algn="ctr">
              <a:lnSpc>
                <a:spcPct val="150000"/>
              </a:lnSpc>
            </a:pPr>
            <a:r>
              <a:rPr lang="en-US" sz="1100" i="1" dirty="0">
                <a:latin typeface="+mj-lt"/>
              </a:rPr>
              <a:t>1W/S – Monday 29</a:t>
            </a:r>
            <a:r>
              <a:rPr lang="en-US" sz="1100" i="1" baseline="30000" dirty="0">
                <a:latin typeface="+mj-lt"/>
              </a:rPr>
              <a:t>th</a:t>
            </a:r>
            <a:r>
              <a:rPr lang="en-US" sz="1100" i="1" dirty="0">
                <a:latin typeface="+mj-lt"/>
              </a:rPr>
              <a:t> January</a:t>
            </a:r>
          </a:p>
          <a:p>
            <a:pPr algn="ctr">
              <a:lnSpc>
                <a:spcPct val="150000"/>
              </a:lnSpc>
            </a:pPr>
            <a:r>
              <a:rPr lang="en-US" sz="1100" i="1" dirty="0">
                <a:latin typeface="+mj-lt"/>
              </a:rPr>
              <a:t>1W – Monday 5</a:t>
            </a:r>
            <a:r>
              <a:rPr lang="en-US" sz="1100" i="1" baseline="30000" dirty="0">
                <a:latin typeface="+mj-lt"/>
              </a:rPr>
              <a:t>th</a:t>
            </a:r>
            <a:r>
              <a:rPr lang="en-US" sz="1100" i="1" dirty="0">
                <a:latin typeface="+mj-lt"/>
              </a:rPr>
              <a:t> February</a:t>
            </a:r>
          </a:p>
          <a:p>
            <a:pPr algn="ctr">
              <a:lnSpc>
                <a:spcPct val="150000"/>
              </a:lnSpc>
            </a:pPr>
            <a:endParaRPr lang="en-US" sz="1100" i="1" dirty="0">
              <a:latin typeface="+mj-lt"/>
            </a:endParaRPr>
          </a:p>
          <a:p>
            <a:pPr algn="ctr">
              <a:lnSpc>
                <a:spcPct val="150000"/>
              </a:lnSpc>
            </a:pPr>
            <a:r>
              <a:rPr lang="en-US" sz="1100" i="1" dirty="0">
                <a:latin typeface="+mj-lt"/>
              </a:rPr>
              <a:t>Library Session</a:t>
            </a:r>
          </a:p>
          <a:p>
            <a:pPr algn="ctr">
              <a:lnSpc>
                <a:spcPct val="150000"/>
              </a:lnSpc>
            </a:pPr>
            <a:r>
              <a:rPr lang="en-US" sz="1100" i="1" dirty="0">
                <a:latin typeface="+mj-lt"/>
              </a:rPr>
              <a:t>1T – Tuesday 23</a:t>
            </a:r>
            <a:r>
              <a:rPr lang="en-US" sz="1100" i="1" baseline="30000" dirty="0">
                <a:latin typeface="+mj-lt"/>
              </a:rPr>
              <a:t>rd</a:t>
            </a:r>
            <a:r>
              <a:rPr lang="en-US" sz="1100" i="1" dirty="0">
                <a:latin typeface="+mj-lt"/>
              </a:rPr>
              <a:t> January</a:t>
            </a:r>
          </a:p>
          <a:p>
            <a:pPr algn="ctr">
              <a:lnSpc>
                <a:spcPct val="150000"/>
              </a:lnSpc>
            </a:pPr>
            <a:r>
              <a:rPr lang="en-US" sz="1100" i="1" dirty="0">
                <a:latin typeface="+mj-lt"/>
              </a:rPr>
              <a:t>1W/S – Thursday 25</a:t>
            </a:r>
            <a:r>
              <a:rPr lang="en-US" sz="1100" i="1" baseline="30000" dirty="0">
                <a:latin typeface="+mj-lt"/>
              </a:rPr>
              <a:t>th</a:t>
            </a:r>
            <a:r>
              <a:rPr lang="en-US" sz="1100" i="1" dirty="0">
                <a:latin typeface="+mj-lt"/>
              </a:rPr>
              <a:t> January</a:t>
            </a:r>
          </a:p>
          <a:p>
            <a:pPr algn="ctr">
              <a:lnSpc>
                <a:spcPct val="150000"/>
              </a:lnSpc>
            </a:pPr>
            <a:r>
              <a:rPr lang="en-US" sz="1100" i="1" dirty="0">
                <a:latin typeface="+mj-lt"/>
              </a:rPr>
              <a:t>1W – Tuesday 16</a:t>
            </a:r>
            <a:r>
              <a:rPr lang="en-US" sz="1100" i="1" baseline="30000" dirty="0">
                <a:latin typeface="+mj-lt"/>
              </a:rPr>
              <a:t>th</a:t>
            </a:r>
            <a:r>
              <a:rPr lang="en-US" sz="1100" i="1" dirty="0">
                <a:latin typeface="+mj-lt"/>
              </a:rPr>
              <a:t> January</a:t>
            </a: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l" fontAlgn="base"/>
            <a:endParaRPr lang="en-GB" sz="1100" b="0" i="0" dirty="0">
              <a:solidFill>
                <a:srgbClr val="000000"/>
              </a:solidFill>
              <a:effectLst/>
              <a:latin typeface="+mj-lt"/>
            </a:endParaRPr>
          </a:p>
          <a:p>
            <a:pPr algn="l" fontAlgn="base"/>
            <a:endParaRPr lang="en-GB" sz="1100" b="0" i="0" dirty="0">
              <a:solidFill>
                <a:srgbClr val="000000"/>
              </a:solidFill>
              <a:effectLst/>
              <a:latin typeface="+mj-lt"/>
            </a:endParaRPr>
          </a:p>
          <a:p>
            <a:pPr algn="ctr" fontAlgn="base">
              <a:lnSpc>
                <a:spcPct val="150000"/>
              </a:lnSpc>
            </a:pPr>
            <a:endParaRPr lang="en-US" sz="1100" b="1" i="1" dirty="0">
              <a:solidFill>
                <a:srgbClr val="7030A0"/>
              </a:solidFill>
              <a:latin typeface="+mj-lt"/>
            </a:endParaRPr>
          </a:p>
        </p:txBody>
      </p:sp>
      <p:pic>
        <p:nvPicPr>
          <p:cNvPr id="3" name="Picture 10" descr="Cherry blossom tree branch PNG with spreading pink flower. Cherry blossom  branch with Sakura. Watercolor flower PNG. Watercolor cherry flower. Sakura  on transparent background. 22993707 PNG">
            <a:extLst>
              <a:ext uri="{FF2B5EF4-FFF2-40B4-BE49-F238E27FC236}">
                <a16:creationId xmlns:a16="http://schemas.microsoft.com/office/drawing/2014/main" id="{F3123112-CC8D-9EA3-F304-A5FA7BE39109}"/>
              </a:ext>
            </a:extLst>
          </p:cNvPr>
          <p:cNvPicPr>
            <a:picLocks noChangeAspect="1" noChangeArrowheads="1"/>
          </p:cNvPicPr>
          <p:nvPr/>
        </p:nvPicPr>
        <p:blipFill>
          <a:blip r:embed="rId2">
            <a:alphaModFix amt="59000"/>
            <a:extLst>
              <a:ext uri="{28A0092B-C50C-407E-A947-70E740481C1C}">
                <a14:useLocalDpi xmlns:a14="http://schemas.microsoft.com/office/drawing/2010/main" val="0"/>
              </a:ext>
            </a:extLst>
          </a:blip>
          <a:srcRect/>
          <a:stretch>
            <a:fillRect/>
          </a:stretch>
        </p:blipFill>
        <p:spPr bwMode="auto">
          <a:xfrm>
            <a:off x="4225138" y="80836"/>
            <a:ext cx="2585007" cy="25850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FEBCF6F-1E5A-4D7F-BF78-90D1A88D32A2}"/>
              </a:ext>
            </a:extLst>
          </p:cNvPr>
          <p:cNvSpPr txBox="1"/>
          <p:nvPr/>
        </p:nvSpPr>
        <p:spPr>
          <a:xfrm>
            <a:off x="2055180" y="80836"/>
            <a:ext cx="4572000" cy="1938992"/>
          </a:xfrm>
          <a:prstGeom prst="rect">
            <a:avLst/>
          </a:prstGeom>
          <a:noFill/>
        </p:spPr>
        <p:txBody>
          <a:bodyPr wrap="square" rtlCol="0">
            <a:spAutoFit/>
          </a:bodyPr>
          <a:lstStyle/>
          <a:p>
            <a:r>
              <a:rPr lang="en-US" sz="4000" i="1" dirty="0">
                <a:solidFill>
                  <a:schemeClr val="bg1"/>
                </a:solidFill>
              </a:rPr>
              <a:t>Year 1 – Low Road and Windmill </a:t>
            </a:r>
          </a:p>
          <a:p>
            <a:r>
              <a:rPr lang="en-US" sz="4000" i="1" dirty="0">
                <a:solidFill>
                  <a:schemeClr val="bg1"/>
                </a:solidFill>
              </a:rPr>
              <a:t>Music Federation</a:t>
            </a:r>
          </a:p>
        </p:txBody>
      </p:sp>
    </p:spTree>
    <p:extLst>
      <p:ext uri="{BB962C8B-B14F-4D97-AF65-F5344CB8AC3E}">
        <p14:creationId xmlns:p14="http://schemas.microsoft.com/office/powerpoint/2010/main" val="27083287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1560</Words>
  <Application>Microsoft Macintosh PowerPoint</Application>
  <PresentationFormat>A4 Paper (210x297 mm)</PresentationFormat>
  <Paragraphs>102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Söhne</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wilding</dc:creator>
  <cp:lastModifiedBy>sophie wilding</cp:lastModifiedBy>
  <cp:revision>74</cp:revision>
  <cp:lastPrinted>2023-11-06T08:07:17Z</cp:lastPrinted>
  <dcterms:created xsi:type="dcterms:W3CDTF">2022-11-06T18:43:00Z</dcterms:created>
  <dcterms:modified xsi:type="dcterms:W3CDTF">2024-01-03T19:27:46Z</dcterms:modified>
</cp:coreProperties>
</file>