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40"/>
  </p:normalViewPr>
  <p:slideViewPr>
    <p:cSldViewPr snapToGrid="0" snapToObjects="1">
      <p:cViewPr varScale="1">
        <p:scale>
          <a:sx n="84" d="100"/>
          <a:sy n="84" d="100"/>
        </p:scale>
        <p:origin x="122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E1D2449-74AB-634D-82CD-2C5746C93ED4}"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60989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1D2449-74AB-634D-82CD-2C5746C93ED4}"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410771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1D2449-74AB-634D-82CD-2C5746C93ED4}"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278627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1D2449-74AB-634D-82CD-2C5746C93ED4}"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91701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E1D2449-74AB-634D-82CD-2C5746C93ED4}"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2919820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E1D2449-74AB-634D-82CD-2C5746C93ED4}"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62197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E1D2449-74AB-634D-82CD-2C5746C93ED4}" type="datetimeFigureOut">
              <a:rPr lang="en-US" smtClean="0"/>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66474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E1D2449-74AB-634D-82CD-2C5746C93ED4}" type="datetimeFigureOut">
              <a:rPr lang="en-US" smtClean="0"/>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325696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D2449-74AB-634D-82CD-2C5746C93ED4}" type="datetimeFigureOut">
              <a:rPr lang="en-US" smtClean="0"/>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217805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E1D2449-74AB-634D-82CD-2C5746C93ED4}"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3167354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E1D2449-74AB-634D-82CD-2C5746C93ED4}"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9F9EC-D97D-3541-8C78-0848F91C3A48}" type="slidenum">
              <a:rPr lang="en-US" smtClean="0"/>
              <a:t>‹#›</a:t>
            </a:fld>
            <a:endParaRPr lang="en-US"/>
          </a:p>
        </p:txBody>
      </p:sp>
    </p:spTree>
    <p:extLst>
      <p:ext uri="{BB962C8B-B14F-4D97-AF65-F5344CB8AC3E}">
        <p14:creationId xmlns:p14="http://schemas.microsoft.com/office/powerpoint/2010/main" val="312754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D2449-74AB-634D-82CD-2C5746C93ED4}" type="datetimeFigureOut">
              <a:rPr lang="en-US" smtClean="0"/>
              <a:t>1/2/2024</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9F9EC-D97D-3541-8C78-0848F91C3A48}" type="slidenum">
              <a:rPr lang="en-US" smtClean="0"/>
              <a:t>‹#›</a:t>
            </a:fld>
            <a:endParaRPr lang="en-US"/>
          </a:p>
        </p:txBody>
      </p:sp>
    </p:spTree>
    <p:extLst>
      <p:ext uri="{BB962C8B-B14F-4D97-AF65-F5344CB8AC3E}">
        <p14:creationId xmlns:p14="http://schemas.microsoft.com/office/powerpoint/2010/main" val="2466826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C024453-8838-4D44-8483-D043B9ED9BB3}"/>
              </a:ext>
            </a:extLst>
          </p:cNvPr>
          <p:cNvPicPr>
            <a:picLocks noChangeAspect="1"/>
          </p:cNvPicPr>
          <p:nvPr/>
        </p:nvPicPr>
        <p:blipFill>
          <a:blip r:embed="rId2"/>
          <a:stretch>
            <a:fillRect/>
          </a:stretch>
        </p:blipFill>
        <p:spPr>
          <a:xfrm>
            <a:off x="-136476" y="1"/>
            <a:ext cx="10042476" cy="6858000"/>
          </a:xfrm>
          <a:prstGeom prst="rect">
            <a:avLst/>
          </a:prstGeom>
        </p:spPr>
      </p:pic>
      <p:sp>
        <p:nvSpPr>
          <p:cNvPr id="2" name="TextBox 1">
            <a:extLst>
              <a:ext uri="{FF2B5EF4-FFF2-40B4-BE49-F238E27FC236}">
                <a16:creationId xmlns:a16="http://schemas.microsoft.com/office/drawing/2014/main" id="{F93E2ED9-CCA1-BA45-8E05-DBDE4D2DB591}"/>
              </a:ext>
            </a:extLst>
          </p:cNvPr>
          <p:cNvSpPr txBox="1"/>
          <p:nvPr/>
        </p:nvSpPr>
        <p:spPr>
          <a:xfrm>
            <a:off x="4616824" y="179294"/>
            <a:ext cx="184731" cy="369332"/>
          </a:xfrm>
          <a:prstGeom prst="rect">
            <a:avLst/>
          </a:prstGeom>
          <a:noFill/>
        </p:spPr>
        <p:txBody>
          <a:bodyPr wrap="none" rtlCol="0">
            <a:spAutoFit/>
          </a:bodyPr>
          <a:lstStyle/>
          <a:p>
            <a:endParaRPr lang="en-US" dirty="0">
              <a:latin typeface="+mj-lt"/>
            </a:endParaRPr>
          </a:p>
        </p:txBody>
      </p:sp>
      <p:sp>
        <p:nvSpPr>
          <p:cNvPr id="3" name="Rectangle 2">
            <a:extLst>
              <a:ext uri="{FF2B5EF4-FFF2-40B4-BE49-F238E27FC236}">
                <a16:creationId xmlns:a16="http://schemas.microsoft.com/office/drawing/2014/main" id="{9A780AEF-4B0D-1748-B63C-A0804EAA43DE}"/>
              </a:ext>
            </a:extLst>
          </p:cNvPr>
          <p:cNvSpPr/>
          <p:nvPr/>
        </p:nvSpPr>
        <p:spPr>
          <a:xfrm>
            <a:off x="1141647" y="179294"/>
            <a:ext cx="827830" cy="231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TextBox 3">
            <a:extLst>
              <a:ext uri="{FF2B5EF4-FFF2-40B4-BE49-F238E27FC236}">
                <a16:creationId xmlns:a16="http://schemas.microsoft.com/office/drawing/2014/main" id="{55F74C53-F0FD-1B4A-876B-4BEB4ECE66DE}"/>
              </a:ext>
            </a:extLst>
          </p:cNvPr>
          <p:cNvSpPr txBox="1"/>
          <p:nvPr/>
        </p:nvSpPr>
        <p:spPr>
          <a:xfrm>
            <a:off x="-14829" y="96960"/>
            <a:ext cx="2782056" cy="246221"/>
          </a:xfrm>
          <a:prstGeom prst="rect">
            <a:avLst/>
          </a:prstGeom>
          <a:noFill/>
        </p:spPr>
        <p:txBody>
          <a:bodyPr wrap="square" rtlCol="0">
            <a:spAutoFit/>
          </a:bodyPr>
          <a:lstStyle/>
          <a:p>
            <a:r>
              <a:rPr lang="en-US" sz="1000" b="1" u="sng" dirty="0">
                <a:latin typeface="+mj-lt"/>
              </a:rPr>
              <a:t>Science: Everyday Materials – Materials Matter</a:t>
            </a:r>
          </a:p>
        </p:txBody>
      </p:sp>
      <p:sp>
        <p:nvSpPr>
          <p:cNvPr id="7" name="Rectangle 6">
            <a:extLst>
              <a:ext uri="{FF2B5EF4-FFF2-40B4-BE49-F238E27FC236}">
                <a16:creationId xmlns:a16="http://schemas.microsoft.com/office/drawing/2014/main" id="{350EFBF6-8596-3A4E-868D-C4A55921D565}"/>
              </a:ext>
            </a:extLst>
          </p:cNvPr>
          <p:cNvSpPr/>
          <p:nvPr/>
        </p:nvSpPr>
        <p:spPr>
          <a:xfrm>
            <a:off x="3985549" y="256600"/>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TextBox 7">
            <a:extLst>
              <a:ext uri="{FF2B5EF4-FFF2-40B4-BE49-F238E27FC236}">
                <a16:creationId xmlns:a16="http://schemas.microsoft.com/office/drawing/2014/main" id="{3D5FF316-0364-8E4A-8C87-E30B31F197B2}"/>
              </a:ext>
            </a:extLst>
          </p:cNvPr>
          <p:cNvSpPr txBox="1"/>
          <p:nvPr/>
        </p:nvSpPr>
        <p:spPr>
          <a:xfrm>
            <a:off x="3328788" y="120729"/>
            <a:ext cx="1178529" cy="246221"/>
          </a:xfrm>
          <a:prstGeom prst="rect">
            <a:avLst/>
          </a:prstGeom>
          <a:noFill/>
        </p:spPr>
        <p:txBody>
          <a:bodyPr wrap="square" rtlCol="0">
            <a:spAutoFit/>
          </a:bodyPr>
          <a:lstStyle/>
          <a:p>
            <a:r>
              <a:rPr lang="en-US" sz="1000" b="1" u="sng" dirty="0">
                <a:latin typeface="+mj-lt"/>
              </a:rPr>
              <a:t>History:</a:t>
            </a:r>
            <a:endParaRPr lang="en-US" sz="1000" u="sng" dirty="0">
              <a:latin typeface="+mj-lt"/>
            </a:endParaRPr>
          </a:p>
        </p:txBody>
      </p:sp>
      <p:sp>
        <p:nvSpPr>
          <p:cNvPr id="9" name="Rectangle 8">
            <a:extLst>
              <a:ext uri="{FF2B5EF4-FFF2-40B4-BE49-F238E27FC236}">
                <a16:creationId xmlns:a16="http://schemas.microsoft.com/office/drawing/2014/main" id="{6B1CCF39-D7F7-974D-AB86-21D14B7BCDB2}"/>
              </a:ext>
            </a:extLst>
          </p:cNvPr>
          <p:cNvSpPr/>
          <p:nvPr/>
        </p:nvSpPr>
        <p:spPr>
          <a:xfrm>
            <a:off x="7284724" y="256600"/>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TextBox 9">
            <a:extLst>
              <a:ext uri="{FF2B5EF4-FFF2-40B4-BE49-F238E27FC236}">
                <a16:creationId xmlns:a16="http://schemas.microsoft.com/office/drawing/2014/main" id="{2D55C1EC-706F-0740-A81E-F3B1D2D79B51}"/>
              </a:ext>
            </a:extLst>
          </p:cNvPr>
          <p:cNvSpPr txBox="1"/>
          <p:nvPr/>
        </p:nvSpPr>
        <p:spPr>
          <a:xfrm>
            <a:off x="6627963" y="111974"/>
            <a:ext cx="3278037" cy="246221"/>
          </a:xfrm>
          <a:prstGeom prst="rect">
            <a:avLst/>
          </a:prstGeom>
          <a:noFill/>
        </p:spPr>
        <p:txBody>
          <a:bodyPr wrap="square" rtlCol="0">
            <a:spAutoFit/>
          </a:bodyPr>
          <a:lstStyle/>
          <a:p>
            <a:r>
              <a:rPr lang="en-US" sz="1000" b="1" u="sng" dirty="0" err="1">
                <a:latin typeface="+mj-lt"/>
              </a:rPr>
              <a:t>Maths</a:t>
            </a:r>
            <a:r>
              <a:rPr lang="en-US" sz="1000" b="1" u="sng" dirty="0" smtClean="0">
                <a:latin typeface="+mj-lt"/>
              </a:rPr>
              <a:t>:                                 </a:t>
            </a:r>
            <a:endParaRPr lang="en-US" sz="1000" b="1" u="sng" dirty="0">
              <a:latin typeface="+mj-lt"/>
            </a:endParaRPr>
          </a:p>
        </p:txBody>
      </p:sp>
      <p:sp>
        <p:nvSpPr>
          <p:cNvPr id="11" name="Rectangle 10">
            <a:extLst>
              <a:ext uri="{FF2B5EF4-FFF2-40B4-BE49-F238E27FC236}">
                <a16:creationId xmlns:a16="http://schemas.microsoft.com/office/drawing/2014/main" id="{2530DD98-9603-6C49-9F0B-163A87BCC1EF}"/>
              </a:ext>
            </a:extLst>
          </p:cNvPr>
          <p:cNvSpPr/>
          <p:nvPr/>
        </p:nvSpPr>
        <p:spPr>
          <a:xfrm>
            <a:off x="615586" y="2179137"/>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TextBox 11">
            <a:extLst>
              <a:ext uri="{FF2B5EF4-FFF2-40B4-BE49-F238E27FC236}">
                <a16:creationId xmlns:a16="http://schemas.microsoft.com/office/drawing/2014/main" id="{B2684AEB-5ABA-AD41-A5FC-05016BA7482C}"/>
              </a:ext>
            </a:extLst>
          </p:cNvPr>
          <p:cNvSpPr txBox="1"/>
          <p:nvPr/>
        </p:nvSpPr>
        <p:spPr>
          <a:xfrm>
            <a:off x="0" y="2028955"/>
            <a:ext cx="1178529" cy="246221"/>
          </a:xfrm>
          <a:prstGeom prst="rect">
            <a:avLst/>
          </a:prstGeom>
          <a:noFill/>
        </p:spPr>
        <p:txBody>
          <a:bodyPr wrap="square" rtlCol="0">
            <a:spAutoFit/>
          </a:bodyPr>
          <a:lstStyle/>
          <a:p>
            <a:r>
              <a:rPr lang="en-US" sz="1000" b="1" u="sng" dirty="0">
                <a:latin typeface="+mj-lt"/>
              </a:rPr>
              <a:t>Art: Painting </a:t>
            </a:r>
            <a:endParaRPr lang="en-US" sz="1000" u="sng" dirty="0">
              <a:latin typeface="+mj-lt"/>
            </a:endParaRPr>
          </a:p>
        </p:txBody>
      </p:sp>
      <p:sp>
        <p:nvSpPr>
          <p:cNvPr id="13" name="Rectangle 12">
            <a:extLst>
              <a:ext uri="{FF2B5EF4-FFF2-40B4-BE49-F238E27FC236}">
                <a16:creationId xmlns:a16="http://schemas.microsoft.com/office/drawing/2014/main" id="{42ADC3AD-80D3-5D45-8AFE-11A5008F3E89}"/>
              </a:ext>
            </a:extLst>
          </p:cNvPr>
          <p:cNvSpPr/>
          <p:nvPr/>
        </p:nvSpPr>
        <p:spPr>
          <a:xfrm>
            <a:off x="630844" y="4062329"/>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3">
            <a:extLst>
              <a:ext uri="{FF2B5EF4-FFF2-40B4-BE49-F238E27FC236}">
                <a16:creationId xmlns:a16="http://schemas.microsoft.com/office/drawing/2014/main" id="{3CF9C7D5-779F-6C4F-8FC5-0447E053C2EF}"/>
              </a:ext>
            </a:extLst>
          </p:cNvPr>
          <p:cNvSpPr txBox="1"/>
          <p:nvPr/>
        </p:nvSpPr>
        <p:spPr>
          <a:xfrm>
            <a:off x="-25917" y="3926458"/>
            <a:ext cx="2079629" cy="246221"/>
          </a:xfrm>
          <a:prstGeom prst="rect">
            <a:avLst/>
          </a:prstGeom>
          <a:noFill/>
        </p:spPr>
        <p:txBody>
          <a:bodyPr wrap="square" rtlCol="0">
            <a:spAutoFit/>
          </a:bodyPr>
          <a:lstStyle/>
          <a:p>
            <a:r>
              <a:rPr lang="en-US" sz="1000" b="1" u="sng" dirty="0">
                <a:latin typeface="+mj-lt"/>
              </a:rPr>
              <a:t>Computing:  </a:t>
            </a:r>
            <a:r>
              <a:rPr lang="en-GB" sz="1000" b="1" u="sng" dirty="0" err="1">
                <a:latin typeface="+mj-lt"/>
              </a:rPr>
              <a:t>iAnimate</a:t>
            </a:r>
            <a:r>
              <a:rPr lang="en-GB" sz="1000" b="1" u="sng" dirty="0">
                <a:latin typeface="+mj-lt"/>
              </a:rPr>
              <a:t>, Animation.</a:t>
            </a:r>
            <a:endParaRPr lang="en-US" sz="1000" b="1" u="sng" dirty="0">
              <a:latin typeface="+mj-lt"/>
            </a:endParaRPr>
          </a:p>
        </p:txBody>
      </p:sp>
      <p:sp>
        <p:nvSpPr>
          <p:cNvPr id="15" name="Rectangle 14">
            <a:extLst>
              <a:ext uri="{FF2B5EF4-FFF2-40B4-BE49-F238E27FC236}">
                <a16:creationId xmlns:a16="http://schemas.microsoft.com/office/drawing/2014/main" id="{47C43327-9A8C-F246-A616-AD6A7AD23D77}"/>
              </a:ext>
            </a:extLst>
          </p:cNvPr>
          <p:cNvSpPr/>
          <p:nvPr/>
        </p:nvSpPr>
        <p:spPr>
          <a:xfrm>
            <a:off x="7284724" y="2099134"/>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TextBox 15">
            <a:extLst>
              <a:ext uri="{FF2B5EF4-FFF2-40B4-BE49-F238E27FC236}">
                <a16:creationId xmlns:a16="http://schemas.microsoft.com/office/drawing/2014/main" id="{422BCECC-A6AF-E84F-AB28-F83674A1992B}"/>
              </a:ext>
            </a:extLst>
          </p:cNvPr>
          <p:cNvSpPr txBox="1"/>
          <p:nvPr/>
        </p:nvSpPr>
        <p:spPr>
          <a:xfrm>
            <a:off x="6627963" y="2043266"/>
            <a:ext cx="1178529" cy="246221"/>
          </a:xfrm>
          <a:prstGeom prst="rect">
            <a:avLst/>
          </a:prstGeom>
          <a:noFill/>
        </p:spPr>
        <p:txBody>
          <a:bodyPr wrap="square" rtlCol="0">
            <a:spAutoFit/>
          </a:bodyPr>
          <a:lstStyle/>
          <a:p>
            <a:r>
              <a:rPr lang="en-US" sz="1000" b="1" u="sng" dirty="0">
                <a:latin typeface="+mj-lt"/>
              </a:rPr>
              <a:t>English:</a:t>
            </a:r>
            <a:endParaRPr lang="en-US" sz="1000" u="sng" dirty="0">
              <a:latin typeface="+mj-lt"/>
            </a:endParaRPr>
          </a:p>
        </p:txBody>
      </p:sp>
      <p:sp>
        <p:nvSpPr>
          <p:cNvPr id="17" name="Rectangle 16">
            <a:extLst>
              <a:ext uri="{FF2B5EF4-FFF2-40B4-BE49-F238E27FC236}">
                <a16:creationId xmlns:a16="http://schemas.microsoft.com/office/drawing/2014/main" id="{E27ABB0F-31D3-FC44-81AC-8B8019B4D67A}"/>
              </a:ext>
            </a:extLst>
          </p:cNvPr>
          <p:cNvSpPr/>
          <p:nvPr/>
        </p:nvSpPr>
        <p:spPr>
          <a:xfrm>
            <a:off x="3941163" y="3564871"/>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TextBox 17">
            <a:extLst>
              <a:ext uri="{FF2B5EF4-FFF2-40B4-BE49-F238E27FC236}">
                <a16:creationId xmlns:a16="http://schemas.microsoft.com/office/drawing/2014/main" id="{C953CFFA-CCB1-BD4C-8EB1-ADBB17906CF4}"/>
              </a:ext>
            </a:extLst>
          </p:cNvPr>
          <p:cNvSpPr txBox="1"/>
          <p:nvPr/>
        </p:nvSpPr>
        <p:spPr>
          <a:xfrm>
            <a:off x="3284402" y="3429000"/>
            <a:ext cx="1178529" cy="246221"/>
          </a:xfrm>
          <a:prstGeom prst="rect">
            <a:avLst/>
          </a:prstGeom>
          <a:noFill/>
        </p:spPr>
        <p:txBody>
          <a:bodyPr wrap="square" rtlCol="0">
            <a:spAutoFit/>
          </a:bodyPr>
          <a:lstStyle/>
          <a:p>
            <a:r>
              <a:rPr lang="en-US" sz="1000" b="1" u="sng" dirty="0">
                <a:latin typeface="+mj-lt"/>
              </a:rPr>
              <a:t>P.E</a:t>
            </a:r>
            <a:r>
              <a:rPr lang="en-US" sz="1000" b="1" u="sng">
                <a:latin typeface="+mj-lt"/>
              </a:rPr>
              <a:t>: Gymnastics.</a:t>
            </a:r>
            <a:endParaRPr lang="en-US" sz="1000" u="sng" dirty="0">
              <a:latin typeface="+mj-lt"/>
            </a:endParaRPr>
          </a:p>
        </p:txBody>
      </p:sp>
      <p:sp>
        <p:nvSpPr>
          <p:cNvPr id="19" name="Rectangle 18">
            <a:extLst>
              <a:ext uri="{FF2B5EF4-FFF2-40B4-BE49-F238E27FC236}">
                <a16:creationId xmlns:a16="http://schemas.microsoft.com/office/drawing/2014/main" id="{4EF78CB0-CAE5-9B40-98F4-89E10840E98C}"/>
              </a:ext>
            </a:extLst>
          </p:cNvPr>
          <p:cNvSpPr/>
          <p:nvPr/>
        </p:nvSpPr>
        <p:spPr>
          <a:xfrm>
            <a:off x="7284724" y="4050258"/>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TextBox 19">
            <a:extLst>
              <a:ext uri="{FF2B5EF4-FFF2-40B4-BE49-F238E27FC236}">
                <a16:creationId xmlns:a16="http://schemas.microsoft.com/office/drawing/2014/main" id="{D5C00DF0-6932-5B4C-9D2F-F5A536C86B07}"/>
              </a:ext>
            </a:extLst>
          </p:cNvPr>
          <p:cNvSpPr txBox="1"/>
          <p:nvPr/>
        </p:nvSpPr>
        <p:spPr>
          <a:xfrm>
            <a:off x="6604378" y="3913381"/>
            <a:ext cx="3325206" cy="2231380"/>
          </a:xfrm>
          <a:prstGeom prst="rect">
            <a:avLst/>
          </a:prstGeom>
          <a:noFill/>
        </p:spPr>
        <p:txBody>
          <a:bodyPr wrap="square" rtlCol="0">
            <a:spAutoFit/>
          </a:bodyPr>
          <a:lstStyle/>
          <a:p>
            <a:r>
              <a:rPr lang="en-US" sz="900" b="1" u="sng" dirty="0" smtClean="0">
                <a:latin typeface="+mj-lt"/>
              </a:rPr>
              <a:t>PSHE: Boys</a:t>
            </a:r>
            <a:r>
              <a:rPr lang="en-US" sz="900" b="1" u="sng" dirty="0">
                <a:latin typeface="+mj-lt"/>
              </a:rPr>
              <a:t>, girls and family</a:t>
            </a:r>
            <a:r>
              <a:rPr lang="en-US" sz="900" b="1" u="sng" dirty="0" smtClean="0">
                <a:latin typeface="+mj-lt"/>
              </a:rPr>
              <a:t>.</a:t>
            </a:r>
          </a:p>
          <a:p>
            <a:r>
              <a:rPr lang="en-US" sz="800" dirty="0">
                <a:latin typeface="+mj-lt"/>
              </a:rPr>
              <a:t> </a:t>
            </a:r>
            <a:endParaRPr lang="en-US" sz="800" dirty="0">
              <a:latin typeface="+mj-lt"/>
            </a:endParaRPr>
          </a:p>
          <a:p>
            <a:pPr marL="171450" indent="-171450">
              <a:buFont typeface="Arial" panose="020B0604020202020204" pitchFamily="34" charset="0"/>
              <a:buChar char="•"/>
            </a:pPr>
            <a:r>
              <a:rPr lang="en-US" sz="800" dirty="0">
                <a:latin typeface="+mj-lt"/>
              </a:rPr>
              <a:t>Pupils learn to understand and  respect the differences and  similarities between people </a:t>
            </a:r>
            <a:r>
              <a:rPr lang="en-US" sz="800" dirty="0" smtClean="0">
                <a:latin typeface="+mj-lt"/>
              </a:rPr>
              <a:t>pupils</a:t>
            </a:r>
          </a:p>
          <a:p>
            <a:pPr marL="171450" indent="-171450">
              <a:buFont typeface="Arial" panose="020B0604020202020204" pitchFamily="34" charset="0"/>
              <a:buChar char="•"/>
            </a:pPr>
            <a:r>
              <a:rPr lang="en-US" sz="800" dirty="0">
                <a:latin typeface="+mj-lt"/>
              </a:rPr>
              <a:t>Pupils learn </a:t>
            </a:r>
            <a:r>
              <a:rPr lang="en-US" sz="800" dirty="0" smtClean="0">
                <a:latin typeface="+mj-lt"/>
              </a:rPr>
              <a:t>to respect  and the </a:t>
            </a:r>
            <a:r>
              <a:rPr lang="en-US" sz="800" dirty="0">
                <a:latin typeface="+mj-lt"/>
              </a:rPr>
              <a:t>differences and  biological differences between  </a:t>
            </a:r>
            <a:r>
              <a:rPr lang="en-US" sz="800" dirty="0" smtClean="0">
                <a:latin typeface="+mj-lt"/>
              </a:rPr>
              <a:t>similarities </a:t>
            </a:r>
            <a:r>
              <a:rPr lang="en-US" sz="800" dirty="0">
                <a:latin typeface="+mj-lt"/>
              </a:rPr>
              <a:t>between people male and female animals and  </a:t>
            </a:r>
            <a:r>
              <a:rPr lang="en-US" sz="800" dirty="0" smtClean="0">
                <a:latin typeface="+mj-lt"/>
              </a:rPr>
              <a:t>Pupils and</a:t>
            </a:r>
            <a:r>
              <a:rPr lang="en-US" sz="800" dirty="0">
                <a:latin typeface="+mj-lt"/>
              </a:rPr>
              <a:t> </a:t>
            </a:r>
            <a:r>
              <a:rPr lang="en-US" sz="800" dirty="0" smtClean="0">
                <a:latin typeface="+mj-lt"/>
              </a:rPr>
              <a:t>their </a:t>
            </a:r>
            <a:r>
              <a:rPr lang="en-US" sz="800" dirty="0">
                <a:latin typeface="+mj-lt"/>
              </a:rPr>
              <a:t>role in the life </a:t>
            </a:r>
            <a:r>
              <a:rPr lang="en-US" sz="800" dirty="0" smtClean="0">
                <a:latin typeface="+mj-lt"/>
              </a:rPr>
              <a:t>cycle</a:t>
            </a:r>
          </a:p>
          <a:p>
            <a:pPr marL="171450" indent="-171450">
              <a:buFont typeface="Arial" panose="020B0604020202020204" pitchFamily="34" charset="0"/>
              <a:buChar char="•"/>
            </a:pPr>
            <a:r>
              <a:rPr lang="en-US" sz="800" dirty="0">
                <a:latin typeface="+mj-lt"/>
              </a:rPr>
              <a:t>Pupils</a:t>
            </a:r>
            <a:r>
              <a:rPr lang="en-US" sz="800" b="1" dirty="0">
                <a:latin typeface="+mj-lt"/>
              </a:rPr>
              <a:t> </a:t>
            </a:r>
            <a:r>
              <a:rPr lang="en-US" sz="800" dirty="0" smtClean="0">
                <a:latin typeface="+mj-lt"/>
              </a:rPr>
              <a:t>know </a:t>
            </a:r>
            <a:r>
              <a:rPr lang="en-US" sz="800" dirty="0">
                <a:latin typeface="+mj-lt"/>
              </a:rPr>
              <a:t>that female mammals give  birth and nurse their young  </a:t>
            </a:r>
            <a:endParaRPr lang="en-US" sz="800" dirty="0">
              <a:latin typeface="+mj-lt"/>
            </a:endParaRPr>
          </a:p>
          <a:p>
            <a:r>
              <a:rPr lang="en-US" sz="800" dirty="0" smtClean="0">
                <a:latin typeface="+mj-lt"/>
              </a:rPr>
              <a:t>•      Can </a:t>
            </a:r>
            <a:r>
              <a:rPr lang="en-US" sz="800" dirty="0">
                <a:latin typeface="+mj-lt"/>
              </a:rPr>
              <a:t>describe the biological  differences between male and  female  </a:t>
            </a:r>
            <a:r>
              <a:rPr lang="en-US" sz="800" dirty="0" smtClean="0">
                <a:latin typeface="+mj-lt"/>
              </a:rPr>
              <a:t>and understand </a:t>
            </a:r>
            <a:r>
              <a:rPr lang="en-US" sz="800" dirty="0">
                <a:latin typeface="+mj-lt"/>
              </a:rPr>
              <a:t>that the creation of  life requires a male and </a:t>
            </a:r>
            <a:r>
              <a:rPr lang="en-US" sz="800" dirty="0" smtClean="0">
                <a:latin typeface="+mj-lt"/>
              </a:rPr>
              <a:t>female. </a:t>
            </a:r>
            <a:endParaRPr lang="en-US" sz="800" dirty="0">
              <a:latin typeface="+mj-lt"/>
            </a:endParaRPr>
          </a:p>
          <a:p>
            <a:r>
              <a:rPr lang="en-US" sz="800" dirty="0"/>
              <a:t/>
            </a:r>
            <a:br>
              <a:rPr lang="en-US" sz="800" dirty="0"/>
            </a:br>
            <a:endParaRPr lang="en-US" sz="800" dirty="0">
              <a:latin typeface="+mj-lt"/>
            </a:endParaRPr>
          </a:p>
          <a:p>
            <a:r>
              <a:rPr lang="en-US" sz="800" dirty="0"/>
              <a:t/>
            </a:r>
            <a:br>
              <a:rPr lang="en-US" sz="800" dirty="0"/>
            </a:br>
            <a:r>
              <a:rPr lang="en-US" sz="800" dirty="0">
                <a:latin typeface="+mj-lt"/>
              </a:rPr>
              <a:t/>
            </a:r>
            <a:br>
              <a:rPr lang="en-US" sz="800" dirty="0">
                <a:latin typeface="+mj-lt"/>
              </a:rPr>
            </a:br>
            <a:endParaRPr lang="en-US" sz="800" dirty="0">
              <a:latin typeface="+mj-lt"/>
            </a:endParaRPr>
          </a:p>
          <a:p>
            <a:r>
              <a:rPr lang="en-US" sz="900" dirty="0"/>
              <a:t/>
            </a:r>
            <a:br>
              <a:rPr lang="en-US" sz="900" dirty="0"/>
            </a:br>
            <a:endParaRPr lang="en-US" sz="900" u="sng" dirty="0">
              <a:latin typeface="+mj-lt"/>
            </a:endParaRPr>
          </a:p>
        </p:txBody>
      </p:sp>
      <p:sp>
        <p:nvSpPr>
          <p:cNvPr id="22" name="Rectangle 21">
            <a:extLst>
              <a:ext uri="{FF2B5EF4-FFF2-40B4-BE49-F238E27FC236}">
                <a16:creationId xmlns:a16="http://schemas.microsoft.com/office/drawing/2014/main" id="{020CC52A-3EED-1740-870D-1162A66F4D65}"/>
              </a:ext>
            </a:extLst>
          </p:cNvPr>
          <p:cNvSpPr/>
          <p:nvPr/>
        </p:nvSpPr>
        <p:spPr>
          <a:xfrm>
            <a:off x="629620" y="5878877"/>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TextBox 22">
            <a:extLst>
              <a:ext uri="{FF2B5EF4-FFF2-40B4-BE49-F238E27FC236}">
                <a16:creationId xmlns:a16="http://schemas.microsoft.com/office/drawing/2014/main" id="{028B81C0-A974-FE44-8935-014FD3BEF72C}"/>
              </a:ext>
            </a:extLst>
          </p:cNvPr>
          <p:cNvSpPr txBox="1"/>
          <p:nvPr/>
        </p:nvSpPr>
        <p:spPr>
          <a:xfrm>
            <a:off x="-27141" y="5743006"/>
            <a:ext cx="3089503" cy="984885"/>
          </a:xfrm>
          <a:prstGeom prst="rect">
            <a:avLst/>
          </a:prstGeom>
          <a:noFill/>
        </p:spPr>
        <p:txBody>
          <a:bodyPr wrap="square" rtlCol="0">
            <a:spAutoFit/>
          </a:bodyPr>
          <a:lstStyle/>
          <a:p>
            <a:r>
              <a:rPr lang="en-US" sz="1000" b="1" u="sng" dirty="0">
                <a:latin typeface="+mj-lt"/>
              </a:rPr>
              <a:t>Music:</a:t>
            </a:r>
          </a:p>
          <a:p>
            <a:pPr fontAlgn="base"/>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Have the opportunity to lead songs, rhymes or games independently. </a:t>
            </a:r>
            <a:r>
              <a:rPr lang="en-GB"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Introduce our third note ‘la’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Encourage improvisation using our known notes and rhythms in a short 4 beat pattern.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800" dirty="0">
                <a:effectLst/>
                <a:latin typeface="Calibri" panose="020F0502020204030204" pitchFamily="34" charset="0"/>
                <a:ea typeface="Times New Roman" panose="02020603050405020304" pitchFamily="18" charset="0"/>
              </a:rPr>
              <a:t>Mid-Year Assessments take place. </a:t>
            </a:r>
            <a:r>
              <a:rPr lang="en-GB" sz="800" dirty="0">
                <a:effectLst/>
              </a:rPr>
              <a:t> </a:t>
            </a:r>
            <a:endParaRPr lang="en-US" sz="800" u="sng" dirty="0">
              <a:latin typeface="+mj-lt"/>
            </a:endParaRPr>
          </a:p>
        </p:txBody>
      </p:sp>
      <p:sp>
        <p:nvSpPr>
          <p:cNvPr id="24" name="Rectangle 23">
            <a:extLst>
              <a:ext uri="{FF2B5EF4-FFF2-40B4-BE49-F238E27FC236}">
                <a16:creationId xmlns:a16="http://schemas.microsoft.com/office/drawing/2014/main" id="{BC33F035-CECC-944F-B23D-283EB91D5924}"/>
              </a:ext>
            </a:extLst>
          </p:cNvPr>
          <p:cNvSpPr/>
          <p:nvPr/>
        </p:nvSpPr>
        <p:spPr>
          <a:xfrm>
            <a:off x="3905712" y="5410570"/>
            <a:ext cx="1424092"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5" name="TextBox 24">
            <a:extLst>
              <a:ext uri="{FF2B5EF4-FFF2-40B4-BE49-F238E27FC236}">
                <a16:creationId xmlns:a16="http://schemas.microsoft.com/office/drawing/2014/main" id="{05E146EF-AA56-6C4C-8379-3A4972FF41EA}"/>
              </a:ext>
            </a:extLst>
          </p:cNvPr>
          <p:cNvSpPr txBox="1"/>
          <p:nvPr/>
        </p:nvSpPr>
        <p:spPr>
          <a:xfrm>
            <a:off x="3275019" y="5259652"/>
            <a:ext cx="3057201" cy="246221"/>
          </a:xfrm>
          <a:prstGeom prst="rect">
            <a:avLst/>
          </a:prstGeom>
          <a:noFill/>
        </p:spPr>
        <p:txBody>
          <a:bodyPr wrap="square" rtlCol="0">
            <a:spAutoFit/>
          </a:bodyPr>
          <a:lstStyle/>
          <a:p>
            <a:r>
              <a:rPr lang="en-US" sz="1000" b="1" u="sng" dirty="0">
                <a:latin typeface="+mj-lt"/>
              </a:rPr>
              <a:t>Geography: </a:t>
            </a:r>
            <a:r>
              <a:rPr lang="en-US" sz="1000" b="1" u="sng">
                <a:latin typeface="+mj-lt"/>
              </a:rPr>
              <a:t>Journeys – food.</a:t>
            </a:r>
            <a:endParaRPr lang="en-US" sz="1000" u="sng" dirty="0">
              <a:latin typeface="+mj-lt"/>
            </a:endParaRPr>
          </a:p>
        </p:txBody>
      </p:sp>
      <p:sp>
        <p:nvSpPr>
          <p:cNvPr id="26" name="Rectangle 25">
            <a:extLst>
              <a:ext uri="{FF2B5EF4-FFF2-40B4-BE49-F238E27FC236}">
                <a16:creationId xmlns:a16="http://schemas.microsoft.com/office/drawing/2014/main" id="{6DAAA076-09C2-774B-B0EE-EA6CA7005EAE}"/>
              </a:ext>
            </a:extLst>
          </p:cNvPr>
          <p:cNvSpPr/>
          <p:nvPr/>
        </p:nvSpPr>
        <p:spPr>
          <a:xfrm>
            <a:off x="7284723" y="5823009"/>
            <a:ext cx="1594233" cy="3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TextBox 26">
            <a:extLst>
              <a:ext uri="{FF2B5EF4-FFF2-40B4-BE49-F238E27FC236}">
                <a16:creationId xmlns:a16="http://schemas.microsoft.com/office/drawing/2014/main" id="{DBE4FF95-D868-1B43-935E-C6AE95C8FE53}"/>
              </a:ext>
            </a:extLst>
          </p:cNvPr>
          <p:cNvSpPr txBox="1"/>
          <p:nvPr/>
        </p:nvSpPr>
        <p:spPr>
          <a:xfrm>
            <a:off x="6627963" y="5687138"/>
            <a:ext cx="1178529" cy="246221"/>
          </a:xfrm>
          <a:prstGeom prst="rect">
            <a:avLst/>
          </a:prstGeom>
          <a:noFill/>
        </p:spPr>
        <p:txBody>
          <a:bodyPr wrap="square" rtlCol="0">
            <a:spAutoFit/>
          </a:bodyPr>
          <a:lstStyle/>
          <a:p>
            <a:r>
              <a:rPr lang="en-US" sz="1000" b="1" u="sng" dirty="0">
                <a:latin typeface="+mj-lt"/>
              </a:rPr>
              <a:t>Trips and Visits:</a:t>
            </a:r>
            <a:endParaRPr lang="en-US" sz="1000" u="sng" dirty="0">
              <a:latin typeface="+mj-lt"/>
            </a:endParaRPr>
          </a:p>
        </p:txBody>
      </p:sp>
      <p:sp>
        <p:nvSpPr>
          <p:cNvPr id="28" name="Rectangle 27">
            <a:extLst>
              <a:ext uri="{FF2B5EF4-FFF2-40B4-BE49-F238E27FC236}">
                <a16:creationId xmlns:a16="http://schemas.microsoft.com/office/drawing/2014/main" id="{FBB228CD-243F-754C-9C54-8AF575FDA977}"/>
              </a:ext>
            </a:extLst>
          </p:cNvPr>
          <p:cNvSpPr/>
          <p:nvPr/>
        </p:nvSpPr>
        <p:spPr>
          <a:xfrm>
            <a:off x="3377463" y="2299889"/>
            <a:ext cx="1424092" cy="667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Rectangle 31">
            <a:extLst>
              <a:ext uri="{FF2B5EF4-FFF2-40B4-BE49-F238E27FC236}">
                <a16:creationId xmlns:a16="http://schemas.microsoft.com/office/drawing/2014/main" id="{1169C582-9F5E-AE47-B870-975B4B14D565}"/>
              </a:ext>
            </a:extLst>
          </p:cNvPr>
          <p:cNvSpPr/>
          <p:nvPr/>
        </p:nvSpPr>
        <p:spPr>
          <a:xfrm>
            <a:off x="0" y="2299889"/>
            <a:ext cx="3062362" cy="954107"/>
          </a:xfrm>
          <a:prstGeom prst="rect">
            <a:avLst/>
          </a:prstGeom>
        </p:spPr>
        <p:txBody>
          <a:bodyPr wrap="square">
            <a:spAutoFit/>
          </a:bodyPr>
          <a:lstStyle/>
          <a:p>
            <a:pPr lvl="0"/>
            <a:r>
              <a:rPr lang="en-GB" sz="800" dirty="0">
                <a:latin typeface="+mj-lt"/>
              </a:rPr>
              <a:t>Mix primary colours to make secondary</a:t>
            </a:r>
          </a:p>
          <a:p>
            <a:pPr lvl="0"/>
            <a:r>
              <a:rPr lang="en-GB" sz="800" dirty="0">
                <a:latin typeface="+mj-lt"/>
              </a:rPr>
              <a:t>Add white to colours to make tints and black to colours to make tones</a:t>
            </a:r>
          </a:p>
          <a:p>
            <a:pPr lvl="0"/>
            <a:r>
              <a:rPr lang="en-GB" sz="800" dirty="0">
                <a:latin typeface="+mj-lt"/>
              </a:rPr>
              <a:t>Explore different tools (cotton buds, straws ) on different surfaces</a:t>
            </a:r>
          </a:p>
          <a:p>
            <a:pPr lvl="0"/>
            <a:r>
              <a:rPr lang="en-GB" sz="800" dirty="0">
                <a:latin typeface="+mj-lt"/>
              </a:rPr>
              <a:t>Use thick and thin brushes with increasing control</a:t>
            </a:r>
          </a:p>
          <a:p>
            <a:pPr lvl="0"/>
            <a:r>
              <a:rPr lang="en-GB" sz="800" dirty="0">
                <a:latin typeface="+mj-lt"/>
              </a:rPr>
              <a:t>Mix colours and create shades of colours</a:t>
            </a:r>
          </a:p>
          <a:p>
            <a:pPr lvl="0"/>
            <a:r>
              <a:rPr lang="en-GB" sz="800" dirty="0">
                <a:latin typeface="+mj-lt"/>
              </a:rPr>
              <a:t>Apply colour using different scales (larger areas and smaller detailed patterns)</a:t>
            </a:r>
          </a:p>
        </p:txBody>
      </p:sp>
      <p:sp>
        <p:nvSpPr>
          <p:cNvPr id="33" name="Rectangle 32">
            <a:extLst>
              <a:ext uri="{FF2B5EF4-FFF2-40B4-BE49-F238E27FC236}">
                <a16:creationId xmlns:a16="http://schemas.microsoft.com/office/drawing/2014/main" id="{E562DDC0-9900-1042-8DCF-6FEDB258A352}"/>
              </a:ext>
            </a:extLst>
          </p:cNvPr>
          <p:cNvSpPr/>
          <p:nvPr/>
        </p:nvSpPr>
        <p:spPr>
          <a:xfrm>
            <a:off x="6663142" y="2345355"/>
            <a:ext cx="4953000" cy="830997"/>
          </a:xfrm>
          <a:prstGeom prst="rect">
            <a:avLst/>
          </a:prstGeom>
        </p:spPr>
        <p:txBody>
          <a:bodyPr>
            <a:spAutoFit/>
          </a:bodyPr>
          <a:lstStyle/>
          <a:p>
            <a:r>
              <a:rPr lang="en-GB" sz="800" dirty="0">
                <a:latin typeface="+mj-lt"/>
              </a:rPr>
              <a:t>Traditional Tales </a:t>
            </a:r>
            <a:r>
              <a:rPr lang="en-GB" sz="800" dirty="0" smtClean="0">
                <a:latin typeface="+mj-lt"/>
              </a:rPr>
              <a:t>- Th</a:t>
            </a:r>
            <a:r>
              <a:rPr lang="en-GB" sz="800" dirty="0" smtClean="0">
                <a:latin typeface="+mj-lt"/>
              </a:rPr>
              <a:t>e Little Red Riding Hood</a:t>
            </a:r>
            <a:endParaRPr lang="en-GB" sz="800" dirty="0">
              <a:latin typeface="+mj-lt"/>
            </a:endParaRPr>
          </a:p>
          <a:p>
            <a:r>
              <a:rPr lang="en-GB" sz="800" dirty="0">
                <a:latin typeface="+mj-lt"/>
              </a:rPr>
              <a:t/>
            </a:r>
            <a:br>
              <a:rPr lang="en-GB" sz="800" dirty="0">
                <a:latin typeface="+mj-lt"/>
              </a:rPr>
            </a:br>
            <a:r>
              <a:rPr lang="en-GB" sz="800" dirty="0" smtClean="0">
                <a:latin typeface="+mj-lt"/>
              </a:rPr>
              <a:t>Report writing- Chinese New Year</a:t>
            </a:r>
            <a:endParaRPr lang="en-GB" sz="800" dirty="0">
              <a:latin typeface="+mj-lt"/>
            </a:endParaRPr>
          </a:p>
          <a:p>
            <a:r>
              <a:rPr lang="en-GB" sz="800" dirty="0">
                <a:latin typeface="+mj-lt"/>
              </a:rPr>
              <a:t/>
            </a:r>
            <a:br>
              <a:rPr lang="en-GB" sz="800" dirty="0">
                <a:latin typeface="+mj-lt"/>
              </a:rPr>
            </a:br>
            <a:r>
              <a:rPr lang="en-GB" sz="800" dirty="0">
                <a:latin typeface="+mj-lt"/>
              </a:rPr>
              <a:t/>
            </a:r>
            <a:br>
              <a:rPr lang="en-GB" sz="800" dirty="0">
                <a:latin typeface="+mj-lt"/>
              </a:rPr>
            </a:br>
            <a:endParaRPr lang="en-US" sz="800" dirty="0">
              <a:latin typeface="+mj-lt"/>
            </a:endParaRPr>
          </a:p>
        </p:txBody>
      </p:sp>
      <p:sp>
        <p:nvSpPr>
          <p:cNvPr id="37" name="Rectangle 36">
            <a:extLst>
              <a:ext uri="{FF2B5EF4-FFF2-40B4-BE49-F238E27FC236}">
                <a16:creationId xmlns:a16="http://schemas.microsoft.com/office/drawing/2014/main" id="{83BB02BB-73FA-114E-A37A-8E9820F65E77}"/>
              </a:ext>
            </a:extLst>
          </p:cNvPr>
          <p:cNvSpPr/>
          <p:nvPr/>
        </p:nvSpPr>
        <p:spPr>
          <a:xfrm>
            <a:off x="3331571" y="3663265"/>
            <a:ext cx="4953000" cy="1323439"/>
          </a:xfrm>
          <a:prstGeom prst="rect">
            <a:avLst/>
          </a:prstGeom>
        </p:spPr>
        <p:txBody>
          <a:bodyPr>
            <a:spAutoFit/>
          </a:bodyPr>
          <a:lstStyle/>
          <a:p>
            <a:r>
              <a:rPr lang="en-GB" sz="800" dirty="0">
                <a:solidFill>
                  <a:srgbClr val="263339"/>
                </a:solidFill>
                <a:latin typeface="+mj-lt"/>
              </a:rPr>
              <a:t>To develop dribbling towards a goal.</a:t>
            </a:r>
            <a:r>
              <a:rPr lang="en-GB" sz="800" dirty="0">
                <a:latin typeface="+mj-lt"/>
              </a:rPr>
              <a:t/>
            </a:r>
            <a:br>
              <a:rPr lang="en-GB" sz="800" dirty="0">
                <a:latin typeface="+mj-lt"/>
              </a:rPr>
            </a:br>
            <a:r>
              <a:rPr lang="en-GB" sz="800" dirty="0">
                <a:solidFill>
                  <a:srgbClr val="263339"/>
                </a:solidFill>
                <a:latin typeface="+mj-lt"/>
              </a:rPr>
              <a:t>To understand what being 'in possession' means.</a:t>
            </a:r>
          </a:p>
          <a:p>
            <a:r>
              <a:rPr lang="en-GB" sz="800" dirty="0">
                <a:latin typeface="+mj-lt"/>
              </a:rPr>
              <a:t>To develop passing to a teammate with your feet.</a:t>
            </a:r>
            <a:br>
              <a:rPr lang="en-GB" sz="800" dirty="0">
                <a:latin typeface="+mj-lt"/>
              </a:rPr>
            </a:br>
            <a:r>
              <a:rPr lang="en-GB" sz="800" dirty="0">
                <a:latin typeface="+mj-lt"/>
              </a:rPr>
              <a:t>To understand who to pass to and why when playing against a defender</a:t>
            </a:r>
          </a:p>
          <a:p>
            <a:r>
              <a:rPr lang="en-GB" sz="800" dirty="0">
                <a:latin typeface="+mj-lt"/>
              </a:rPr>
              <a:t>To develop dribbling a ball with hands.</a:t>
            </a:r>
            <a:br>
              <a:rPr lang="en-GB" sz="800" dirty="0">
                <a:latin typeface="+mj-lt"/>
              </a:rPr>
            </a:br>
            <a:r>
              <a:rPr lang="en-GB" sz="800" dirty="0">
                <a:latin typeface="+mj-lt"/>
              </a:rPr>
              <a:t>To move towards a goal with the ball</a:t>
            </a:r>
          </a:p>
          <a:p>
            <a:r>
              <a:rPr lang="en-GB" sz="800" dirty="0">
                <a:latin typeface="+mj-lt"/>
              </a:rPr>
              <a:t>To develop throwing to a teammate.</a:t>
            </a:r>
            <a:br>
              <a:rPr lang="en-GB" sz="800" dirty="0">
                <a:latin typeface="+mj-lt"/>
              </a:rPr>
            </a:br>
            <a:r>
              <a:rPr lang="en-GB" sz="800" dirty="0">
                <a:latin typeface="+mj-lt"/>
              </a:rPr>
              <a:t>To support a teammate when in possession</a:t>
            </a:r>
          </a:p>
          <a:p>
            <a:r>
              <a:rPr lang="en-GB" sz="800" dirty="0">
                <a:latin typeface="+mj-lt"/>
              </a:rPr>
              <a:t>To move into space showing an awareness of defenders</a:t>
            </a:r>
          </a:p>
          <a:p>
            <a:r>
              <a:rPr lang="en-GB" sz="800" dirty="0">
                <a:latin typeface="+mj-lt"/>
              </a:rPr>
              <a:t>To be able to stay with a player when defending</a:t>
            </a:r>
            <a:endParaRPr lang="en-US" sz="800" dirty="0">
              <a:latin typeface="+mj-lt"/>
            </a:endParaRPr>
          </a:p>
        </p:txBody>
      </p:sp>
      <p:sp>
        <p:nvSpPr>
          <p:cNvPr id="38" name="Rectangle 37">
            <a:extLst>
              <a:ext uri="{FF2B5EF4-FFF2-40B4-BE49-F238E27FC236}">
                <a16:creationId xmlns:a16="http://schemas.microsoft.com/office/drawing/2014/main" id="{F9784630-472A-7E43-9A45-4FBFD029CBE6}"/>
              </a:ext>
            </a:extLst>
          </p:cNvPr>
          <p:cNvSpPr/>
          <p:nvPr/>
        </p:nvSpPr>
        <p:spPr>
          <a:xfrm>
            <a:off x="3396403" y="2255350"/>
            <a:ext cx="1717457" cy="646331"/>
          </a:xfrm>
          <a:prstGeom prst="rect">
            <a:avLst/>
          </a:prstGeom>
          <a:noFill/>
          <a:ln>
            <a:solidFill>
              <a:schemeClr val="bg1"/>
            </a:solidFill>
          </a:ln>
        </p:spPr>
        <p:txBody>
          <a:bodyPr wrap="none" lIns="91440" tIns="45720" rIns="91440" bIns="45720">
            <a:spAutoFit/>
          </a:bodyPr>
          <a:lstStyle/>
          <a:p>
            <a:pPr algn="ctr"/>
            <a:r>
              <a:rPr lang="en-US" b="1" i="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mj-lt"/>
              </a:rPr>
              <a:t>Year 2 Overview </a:t>
            </a:r>
          </a:p>
          <a:p>
            <a:pPr algn="ctr"/>
            <a:r>
              <a:rPr lang="en-US" b="1" i="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mj-lt"/>
              </a:rPr>
              <a:t>Spring</a:t>
            </a:r>
            <a:r>
              <a:rPr lang="en-US" b="1" i="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mj-lt"/>
              </a:rPr>
              <a:t> 1 </a:t>
            </a:r>
          </a:p>
        </p:txBody>
      </p:sp>
      <p:graphicFrame>
        <p:nvGraphicFramePr>
          <p:cNvPr id="40" name="Table 39">
            <a:extLst>
              <a:ext uri="{FF2B5EF4-FFF2-40B4-BE49-F238E27FC236}">
                <a16:creationId xmlns:a16="http://schemas.microsoft.com/office/drawing/2014/main" id="{9CF97F17-8C85-884D-8505-30E8A8BBB567}"/>
              </a:ext>
            </a:extLst>
          </p:cNvPr>
          <p:cNvGraphicFramePr>
            <a:graphicFrameLocks noGrp="1"/>
          </p:cNvGraphicFramePr>
          <p:nvPr>
            <p:extLst>
              <p:ext uri="{D42A27DB-BD31-4B8C-83A1-F6EECF244321}">
                <p14:modId xmlns:p14="http://schemas.microsoft.com/office/powerpoint/2010/main" val="1299679370"/>
              </p:ext>
            </p:extLst>
          </p:nvPr>
        </p:nvGraphicFramePr>
        <p:xfrm>
          <a:off x="-98068" y="340253"/>
          <a:ext cx="3246422" cy="731520"/>
        </p:xfrm>
        <a:graphic>
          <a:graphicData uri="http://schemas.openxmlformats.org/drawingml/2006/table">
            <a:tbl>
              <a:tblPr>
                <a:tableStyleId>{2D5ABB26-0587-4C30-8999-92F81FD0307C}</a:tableStyleId>
              </a:tblPr>
              <a:tblGrid>
                <a:gridCol w="3246422">
                  <a:extLst>
                    <a:ext uri="{9D8B030D-6E8A-4147-A177-3AD203B41FA5}">
                      <a16:colId xmlns:a16="http://schemas.microsoft.com/office/drawing/2014/main" val="4256971459"/>
                    </a:ext>
                  </a:extLst>
                </a:gridCol>
              </a:tblGrid>
              <a:tr h="0">
                <a:tc>
                  <a:txBody>
                    <a:bodyPr/>
                    <a:lstStyle/>
                    <a:p>
                      <a:pPr algn="l"/>
                      <a:r>
                        <a:rPr lang="en-GB" sz="800" dirty="0">
                          <a:effectLst/>
                          <a:latin typeface="+mj-lt"/>
                        </a:rPr>
                        <a:t>identify and compare the suitability of a variety of everyday materials, including wood, metal, plastic, glass, brick, rock, paper and cardboard for particular uses</a:t>
                      </a:r>
                    </a:p>
                    <a:p>
                      <a:pPr algn="l"/>
                      <a:r>
                        <a:rPr lang="en-GB" sz="800" dirty="0">
                          <a:effectLst/>
                          <a:latin typeface="+mj-lt"/>
                        </a:rPr>
                        <a:t>Find out how the shapes of solid objects made from some materials can be changed by squashing, bending, twisting and stretching</a:t>
                      </a:r>
                    </a:p>
                    <a:p>
                      <a:pPr algn="l"/>
                      <a:endParaRPr lang="en-GB" sz="800" dirty="0">
                        <a:effectLst/>
                        <a:latin typeface="+mj-lt"/>
                        <a:ea typeface="MS ??"/>
                        <a:cs typeface="Times New Roman" panose="02020603050405020304" pitchFamily="18" charset="0"/>
                      </a:endParaRPr>
                    </a:p>
                  </a:txBody>
                  <a:tcPr marL="118745" marR="118745" marT="0" marB="0"/>
                </a:tc>
                <a:extLst>
                  <a:ext uri="{0D108BD9-81ED-4DB2-BD59-A6C34878D82A}">
                    <a16:rowId xmlns:a16="http://schemas.microsoft.com/office/drawing/2014/main" val="3547912941"/>
                  </a:ext>
                </a:extLst>
              </a:tr>
            </a:tbl>
          </a:graphicData>
        </a:graphic>
      </p:graphicFrame>
      <p:graphicFrame>
        <p:nvGraphicFramePr>
          <p:cNvPr id="41" name="Table 40">
            <a:extLst>
              <a:ext uri="{FF2B5EF4-FFF2-40B4-BE49-F238E27FC236}">
                <a16:creationId xmlns:a16="http://schemas.microsoft.com/office/drawing/2014/main" id="{3EF9262F-EA8D-1C47-ACCA-EAB803992A43}"/>
              </a:ext>
            </a:extLst>
          </p:cNvPr>
          <p:cNvGraphicFramePr>
            <a:graphicFrameLocks noGrp="1"/>
          </p:cNvGraphicFramePr>
          <p:nvPr>
            <p:extLst>
              <p:ext uri="{D42A27DB-BD31-4B8C-83A1-F6EECF244321}">
                <p14:modId xmlns:p14="http://schemas.microsoft.com/office/powerpoint/2010/main" val="3519893"/>
              </p:ext>
            </p:extLst>
          </p:nvPr>
        </p:nvGraphicFramePr>
        <p:xfrm>
          <a:off x="-98068" y="972677"/>
          <a:ext cx="3062362" cy="731520"/>
        </p:xfrm>
        <a:graphic>
          <a:graphicData uri="http://schemas.openxmlformats.org/drawingml/2006/table">
            <a:tbl>
              <a:tblPr>
                <a:tableStyleId>{2D5ABB26-0587-4C30-8999-92F81FD0307C}</a:tableStyleId>
              </a:tblPr>
              <a:tblGrid>
                <a:gridCol w="3062362">
                  <a:extLst>
                    <a:ext uri="{9D8B030D-6E8A-4147-A177-3AD203B41FA5}">
                      <a16:colId xmlns:a16="http://schemas.microsoft.com/office/drawing/2014/main" val="2563018110"/>
                    </a:ext>
                  </a:extLst>
                </a:gridCol>
              </a:tblGrid>
              <a:tr h="0">
                <a:tc>
                  <a:txBody>
                    <a:bodyPr/>
                    <a:lstStyle/>
                    <a:p>
                      <a:pPr algn="l"/>
                      <a:r>
                        <a:rPr lang="en-GB" sz="800" dirty="0">
                          <a:effectLst/>
                          <a:latin typeface="+mj-lt"/>
                        </a:rPr>
                        <a:t>Asking simple questions and recognising that they can be answered in different ways</a:t>
                      </a:r>
                    </a:p>
                    <a:p>
                      <a:pPr algn="l"/>
                      <a:r>
                        <a:rPr lang="en-GB" sz="800" dirty="0">
                          <a:effectLst/>
                          <a:latin typeface="+mj-lt"/>
                        </a:rPr>
                        <a:t>Observing closely, using simple equipment</a:t>
                      </a:r>
                    </a:p>
                    <a:p>
                      <a:pPr algn="l"/>
                      <a:r>
                        <a:rPr lang="en-GB" sz="800" dirty="0">
                          <a:effectLst/>
                          <a:latin typeface="+mj-lt"/>
                        </a:rPr>
                        <a:t>Performing simple tests</a:t>
                      </a:r>
                    </a:p>
                    <a:p>
                      <a:pPr algn="l"/>
                      <a:r>
                        <a:rPr lang="en-GB" sz="800" dirty="0">
                          <a:effectLst/>
                          <a:latin typeface="+mj-lt"/>
                        </a:rPr>
                        <a:t>Identifying and classifying</a:t>
                      </a:r>
                    </a:p>
                    <a:p>
                      <a:pPr algn="l"/>
                      <a:r>
                        <a:rPr lang="en-GB" sz="800" dirty="0">
                          <a:effectLst/>
                          <a:latin typeface="+mj-lt"/>
                        </a:rPr>
                        <a:t>Using their observations and ideas to suggest answers to questions</a:t>
                      </a:r>
                      <a:endParaRPr lang="en-GB" sz="800" dirty="0">
                        <a:effectLst/>
                        <a:latin typeface="+mj-lt"/>
                        <a:ea typeface="MS ??"/>
                        <a:cs typeface="Times New Roman" panose="02020603050405020304" pitchFamily="18" charset="0"/>
                      </a:endParaRPr>
                    </a:p>
                  </a:txBody>
                  <a:tcPr marL="118745" marR="118745" marT="0" marB="0"/>
                </a:tc>
                <a:extLst>
                  <a:ext uri="{0D108BD9-81ED-4DB2-BD59-A6C34878D82A}">
                    <a16:rowId xmlns:a16="http://schemas.microsoft.com/office/drawing/2014/main" val="1147719484"/>
                  </a:ext>
                </a:extLst>
              </a:tr>
            </a:tbl>
          </a:graphicData>
        </a:graphic>
      </p:graphicFrame>
      <p:sp>
        <p:nvSpPr>
          <p:cNvPr id="35" name="Rectangle 34">
            <a:extLst>
              <a:ext uri="{FF2B5EF4-FFF2-40B4-BE49-F238E27FC236}">
                <a16:creationId xmlns:a16="http://schemas.microsoft.com/office/drawing/2014/main" id="{C786F8CE-38EE-C443-B43D-DB7AF00E146B}"/>
              </a:ext>
            </a:extLst>
          </p:cNvPr>
          <p:cNvSpPr/>
          <p:nvPr/>
        </p:nvSpPr>
        <p:spPr>
          <a:xfrm>
            <a:off x="6642512" y="381390"/>
            <a:ext cx="2783901" cy="1569660"/>
          </a:xfrm>
          <a:prstGeom prst="rect">
            <a:avLst/>
          </a:prstGeom>
        </p:spPr>
        <p:txBody>
          <a:bodyPr wrap="square">
            <a:spAutoFit/>
          </a:bodyPr>
          <a:lstStyle/>
          <a:p>
            <a:r>
              <a:rPr lang="en-US" sz="800" b="1" dirty="0" smtClean="0">
                <a:latin typeface="+mj-lt"/>
              </a:rPr>
              <a:t>-Shape-</a:t>
            </a:r>
          </a:p>
          <a:p>
            <a:pPr marL="171450" indent="-171450">
              <a:buFontTx/>
              <a:buChar char="-"/>
            </a:pPr>
            <a:r>
              <a:rPr lang="en-US" sz="800" dirty="0" smtClean="0">
                <a:latin typeface="+mj-lt"/>
              </a:rPr>
              <a:t>To </a:t>
            </a:r>
            <a:r>
              <a:rPr lang="en-US" sz="800" dirty="0" err="1" smtClean="0">
                <a:latin typeface="+mj-lt"/>
              </a:rPr>
              <a:t>recognise</a:t>
            </a:r>
            <a:r>
              <a:rPr lang="en-US" sz="800" dirty="0" smtClean="0">
                <a:latin typeface="+mj-lt"/>
              </a:rPr>
              <a:t> and describe 2D and 3D shapes.</a:t>
            </a:r>
          </a:p>
          <a:p>
            <a:pPr marL="171450" indent="-171450">
              <a:buFontTx/>
              <a:buChar char="-"/>
            </a:pPr>
            <a:r>
              <a:rPr lang="en-US" sz="800" dirty="0" smtClean="0">
                <a:latin typeface="+mj-lt"/>
              </a:rPr>
              <a:t>To draw shapes </a:t>
            </a:r>
            <a:r>
              <a:rPr lang="en-US" sz="800" dirty="0" smtClean="0">
                <a:latin typeface="+mj-lt"/>
              </a:rPr>
              <a:t> </a:t>
            </a:r>
          </a:p>
          <a:p>
            <a:endParaRPr lang="en-US" sz="800" dirty="0" smtClean="0">
              <a:latin typeface="+mj-lt"/>
            </a:endParaRPr>
          </a:p>
          <a:p>
            <a:r>
              <a:rPr lang="en-US" sz="800" b="1" dirty="0" smtClean="0">
                <a:latin typeface="+mj-lt"/>
              </a:rPr>
              <a:t>Money -</a:t>
            </a:r>
          </a:p>
          <a:p>
            <a:pPr marL="171450" indent="-171450">
              <a:buFontTx/>
              <a:buChar char="-"/>
            </a:pPr>
            <a:r>
              <a:rPr lang="en-US" sz="800" dirty="0" smtClean="0">
                <a:latin typeface="+mj-lt"/>
              </a:rPr>
              <a:t>To </a:t>
            </a:r>
            <a:r>
              <a:rPr lang="en-US" sz="800" dirty="0" err="1" smtClean="0">
                <a:latin typeface="+mj-lt"/>
              </a:rPr>
              <a:t>recognise</a:t>
            </a:r>
            <a:r>
              <a:rPr lang="en-US" sz="800" dirty="0" smtClean="0">
                <a:latin typeface="+mj-lt"/>
              </a:rPr>
              <a:t> money</a:t>
            </a:r>
          </a:p>
          <a:p>
            <a:pPr marL="171450" indent="-171450">
              <a:buFontTx/>
              <a:buChar char="-"/>
            </a:pPr>
            <a:r>
              <a:rPr lang="en-US" sz="800" dirty="0" smtClean="0">
                <a:latin typeface="+mj-lt"/>
              </a:rPr>
              <a:t>To add money </a:t>
            </a:r>
          </a:p>
          <a:p>
            <a:pPr marL="171450" indent="-171450">
              <a:buFontTx/>
              <a:buChar char="-"/>
            </a:pPr>
            <a:r>
              <a:rPr lang="en-US" sz="800" dirty="0" smtClean="0">
                <a:latin typeface="+mj-lt"/>
              </a:rPr>
              <a:t>To work out change, to find the difference</a:t>
            </a:r>
            <a:endParaRPr lang="en-US" sz="800" dirty="0" smtClean="0">
              <a:latin typeface="+mj-lt"/>
            </a:endParaRPr>
          </a:p>
          <a:p>
            <a:endParaRPr lang="en-US" sz="800" dirty="0" smtClean="0">
              <a:latin typeface="+mj-lt"/>
            </a:endParaRPr>
          </a:p>
          <a:p>
            <a:endParaRPr lang="en-US" sz="800" dirty="0">
              <a:latin typeface="+mj-lt"/>
            </a:endParaRPr>
          </a:p>
          <a:p>
            <a:endParaRPr lang="en-US" sz="800" dirty="0">
              <a:latin typeface="+mj-lt"/>
            </a:endParaRPr>
          </a:p>
          <a:p>
            <a:endParaRPr lang="en-US" sz="800" dirty="0">
              <a:latin typeface="+mj-lt"/>
            </a:endParaRPr>
          </a:p>
        </p:txBody>
      </p:sp>
      <p:sp>
        <p:nvSpPr>
          <p:cNvPr id="5" name="Rectangle 4">
            <a:extLst>
              <a:ext uri="{FF2B5EF4-FFF2-40B4-BE49-F238E27FC236}">
                <a16:creationId xmlns:a16="http://schemas.microsoft.com/office/drawing/2014/main" id="{9F806FE5-9028-734B-A7E7-A7AAC3CC4AF8}"/>
              </a:ext>
            </a:extLst>
          </p:cNvPr>
          <p:cNvSpPr/>
          <p:nvPr/>
        </p:nvSpPr>
        <p:spPr>
          <a:xfrm>
            <a:off x="-28352" y="4207109"/>
            <a:ext cx="2975564" cy="1200329"/>
          </a:xfrm>
          <a:prstGeom prst="rect">
            <a:avLst/>
          </a:prstGeom>
        </p:spPr>
        <p:txBody>
          <a:bodyPr wrap="square">
            <a:spAutoFit/>
          </a:bodyPr>
          <a:lstStyle/>
          <a:p>
            <a:r>
              <a:rPr lang="en-US" sz="800" b="1"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Year 2 - Programming 2 (KS1)</a:t>
            </a:r>
            <a:endParaRPr lang="en-GB" sz="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r>
              <a:rPr lang="en-US" sz="80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Year 2 will be building on the knowledge learnt in programming 1 but beginning to create their own, more complicated programs using hopscotch. They will focus on conditionals and how we can use them to tell the computer when/if to follow an instruction by programming characters that have more than 1 algorithm each with its own conditional code. They will also be introduced to the term ‘debug’ and will have to try to spot errors in their work if their program isn’t working correctly. </a:t>
            </a:r>
            <a:endParaRPr lang="en-GB" sz="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p:txBody>
      </p:sp>
      <p:sp>
        <p:nvSpPr>
          <p:cNvPr id="6" name="Rectangle 5">
            <a:extLst>
              <a:ext uri="{FF2B5EF4-FFF2-40B4-BE49-F238E27FC236}">
                <a16:creationId xmlns:a16="http://schemas.microsoft.com/office/drawing/2014/main" id="{4CF425A6-4D07-1F45-800F-DC0957A557DA}"/>
              </a:ext>
            </a:extLst>
          </p:cNvPr>
          <p:cNvSpPr/>
          <p:nvPr/>
        </p:nvSpPr>
        <p:spPr>
          <a:xfrm>
            <a:off x="6600613" y="4102088"/>
            <a:ext cx="3305387" cy="184666"/>
          </a:xfrm>
          <a:prstGeom prst="rect">
            <a:avLst/>
          </a:prstGeom>
        </p:spPr>
        <p:txBody>
          <a:bodyPr wrap="square">
            <a:spAutoFit/>
          </a:bodyPr>
          <a:lstStyle/>
          <a:p>
            <a:endParaRPr lang="en-GB" sz="600" dirty="0">
              <a:latin typeface="+mj-lt"/>
            </a:endParaRPr>
          </a:p>
        </p:txBody>
      </p:sp>
      <p:sp>
        <p:nvSpPr>
          <p:cNvPr id="29" name="Rectangle 28">
            <a:extLst>
              <a:ext uri="{FF2B5EF4-FFF2-40B4-BE49-F238E27FC236}">
                <a16:creationId xmlns:a16="http://schemas.microsoft.com/office/drawing/2014/main" id="{1CA0CB4F-1AD8-CE45-81A8-A61FEBE2C5EE}"/>
              </a:ext>
            </a:extLst>
          </p:cNvPr>
          <p:cNvSpPr/>
          <p:nvPr/>
        </p:nvSpPr>
        <p:spPr>
          <a:xfrm>
            <a:off x="3284402" y="5431060"/>
            <a:ext cx="3185972" cy="1061829"/>
          </a:xfrm>
          <a:prstGeom prst="rect">
            <a:avLst/>
          </a:prstGeom>
        </p:spPr>
        <p:txBody>
          <a:bodyPr wrap="square">
            <a:spAutoFit/>
          </a:bodyPr>
          <a:lstStyle/>
          <a:p>
            <a:r>
              <a:rPr lang="en-GB" sz="700" dirty="0">
                <a:latin typeface="+mj-lt"/>
              </a:rPr>
              <a:t>Understand geographical similarities and differences through studying the human geography of their local shops, and physical geography through studying nearby food growing or production </a:t>
            </a:r>
          </a:p>
          <a:p>
            <a:r>
              <a:rPr lang="en-GB" sz="700" dirty="0">
                <a:latin typeface="+mj-lt"/>
              </a:rPr>
              <a:t>Use locational and directional language (e.g. near and far) to describe the location of features and routes on a </a:t>
            </a:r>
            <a:r>
              <a:rPr lang="en-GB" sz="700">
                <a:latin typeface="+mj-lt"/>
              </a:rPr>
              <a:t>map </a:t>
            </a:r>
          </a:p>
          <a:p>
            <a:r>
              <a:rPr lang="en-GB" sz="700">
                <a:latin typeface="+mj-lt"/>
              </a:rPr>
              <a:t>Name</a:t>
            </a:r>
            <a:r>
              <a:rPr lang="en-GB" sz="700" dirty="0">
                <a:latin typeface="+mj-lt"/>
              </a:rPr>
              <a:t>, locate and identify characteristics of the four countries and capital cities of the UK, and its surrounding seas </a:t>
            </a:r>
          </a:p>
          <a:p>
            <a:r>
              <a:rPr lang="en-GB" sz="700" dirty="0">
                <a:latin typeface="+mj-lt"/>
              </a:rPr>
              <a:t>Use world maps, atlases and globes to identify the UK and its countries, as well as the countries, continents and oceans studied at this key stage.</a:t>
            </a:r>
            <a:endParaRPr lang="en-US" sz="700" dirty="0">
              <a:latin typeface="+mj-lt"/>
            </a:endParaRPr>
          </a:p>
        </p:txBody>
      </p:sp>
      <p:sp>
        <p:nvSpPr>
          <p:cNvPr id="39" name="Rectangle 38">
            <a:extLst>
              <a:ext uri="{FF2B5EF4-FFF2-40B4-BE49-F238E27FC236}">
                <a16:creationId xmlns:a16="http://schemas.microsoft.com/office/drawing/2014/main" id="{2A5DD05D-AD03-7549-AD79-9D6BC44D4678}"/>
              </a:ext>
            </a:extLst>
          </p:cNvPr>
          <p:cNvSpPr/>
          <p:nvPr/>
        </p:nvSpPr>
        <p:spPr>
          <a:xfrm>
            <a:off x="4473413" y="806630"/>
            <a:ext cx="4953000" cy="215444"/>
          </a:xfrm>
          <a:prstGeom prst="rect">
            <a:avLst/>
          </a:prstGeom>
        </p:spPr>
        <p:txBody>
          <a:bodyPr>
            <a:spAutoFit/>
          </a:bodyPr>
          <a:lstStyle/>
          <a:p>
            <a:r>
              <a:rPr lang="en-GB" sz="800" dirty="0"/>
              <a:t>N/A</a:t>
            </a:r>
            <a:endParaRPr lang="en-US" sz="800" dirty="0"/>
          </a:p>
        </p:txBody>
      </p:sp>
    </p:spTree>
    <p:extLst>
      <p:ext uri="{BB962C8B-B14F-4D97-AF65-F5344CB8AC3E}">
        <p14:creationId xmlns:p14="http://schemas.microsoft.com/office/powerpoint/2010/main" val="12910653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688</Words>
  <Application>Microsoft Office PowerPoint</Application>
  <PresentationFormat>A4 Paper (210x297 mm)</PresentationFormat>
  <Paragraphs>65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Unicode MS</vt:lpstr>
      <vt:lpstr>Calibri</vt:lpstr>
      <vt:lpstr>Calibri Light</vt:lpstr>
      <vt:lpstr>Helvetica Neue</vt:lpstr>
      <vt:lpstr>MS ??</vt:lpstr>
      <vt:lpstr>Segoe UI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wilding</dc:creator>
  <cp:lastModifiedBy>Leanne Shaw</cp:lastModifiedBy>
  <cp:revision>54</cp:revision>
  <dcterms:created xsi:type="dcterms:W3CDTF">2021-10-05T07:41:03Z</dcterms:created>
  <dcterms:modified xsi:type="dcterms:W3CDTF">2024-01-02T14:59:42Z</dcterms:modified>
</cp:coreProperties>
</file>