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9906000" cy="6858000" type="A4"/>
  <p:notesSz cx="6858000" cy="9144000"/>
  <p:embeddedFontLst>
    <p:embeddedFont>
      <p:font typeface="Helvetica Neue" panose="020B0604020202020204" charset="0"/>
      <p:regular r:id="rId4"/>
      <p:bold r:id="rId5"/>
      <p:italic r:id="rId6"/>
      <p:boldItalic r:id="rId7"/>
    </p:embeddedFont>
    <p:embeddedFont>
      <p:font typeface="Calibri" panose="020F0502020204030204" pitchFamily="3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hxd6brUdhxEvBT9nkf+5r4HUEqW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8" d="100"/>
          <a:sy n="118" d="100"/>
        </p:scale>
        <p:origin x="15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theme" Target="theme/theme1.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742950" y="1122363"/>
            <a:ext cx="84201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1238250" y="3602038"/>
            <a:ext cx="74295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2777332" y="-270668"/>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5251054" y="2203054"/>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917179" y="128984"/>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675879" y="1709740"/>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675879" y="4589465"/>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5"/>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68232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682329"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7"/>
          <p:cNvSpPr txBox="1">
            <a:spLocks noGrp="1"/>
          </p:cNvSpPr>
          <p:nvPr>
            <p:ph type="body" idx="2"/>
          </p:nvPr>
        </p:nvSpPr>
        <p:spPr>
          <a:xfrm>
            <a:off x="682329"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7"/>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4211340" y="987427"/>
            <a:ext cx="5014913"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0"/>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0"/>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4211340" y="987427"/>
            <a:ext cx="5014913" cy="4873625"/>
          </a:xfrm>
          <a:prstGeom prst="rect">
            <a:avLst/>
          </a:prstGeom>
          <a:noFill/>
          <a:ln>
            <a:noFill/>
          </a:ln>
        </p:spPr>
      </p:sp>
      <p:sp>
        <p:nvSpPr>
          <p:cNvPr id="64" name="Google Shape;64;p11"/>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1"/>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a:stretch/>
        </p:blipFill>
        <p:spPr>
          <a:xfrm>
            <a:off x="-136476" y="2076"/>
            <a:ext cx="10042476" cy="6858000"/>
          </a:xfrm>
          <a:prstGeom prst="rect">
            <a:avLst/>
          </a:prstGeom>
          <a:noFill/>
          <a:ln>
            <a:noFill/>
          </a:ln>
        </p:spPr>
      </p:pic>
      <p:sp>
        <p:nvSpPr>
          <p:cNvPr id="85" name="Google Shape;85;p1"/>
          <p:cNvSpPr txBox="1"/>
          <p:nvPr/>
        </p:nvSpPr>
        <p:spPr>
          <a:xfrm>
            <a:off x="4616824" y="179294"/>
            <a:ext cx="18473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6" name="Google Shape;86;p1"/>
          <p:cNvSpPr/>
          <p:nvPr/>
        </p:nvSpPr>
        <p:spPr>
          <a:xfrm>
            <a:off x="1141647" y="179294"/>
            <a:ext cx="827830" cy="231915"/>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7" name="Google Shape;87;p1"/>
          <p:cNvSpPr txBox="1"/>
          <p:nvPr/>
        </p:nvSpPr>
        <p:spPr>
          <a:xfrm>
            <a:off x="-1980" y="104552"/>
            <a:ext cx="2943717"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b="1" u="sng">
                <a:solidFill>
                  <a:schemeClr val="dk1"/>
                </a:solidFill>
                <a:latin typeface="Calibri"/>
                <a:ea typeface="Calibri"/>
                <a:cs typeface="Calibri"/>
                <a:sym typeface="Calibri"/>
              </a:rPr>
              <a:t>Science: Animals – Living things and their Habitats</a:t>
            </a:r>
            <a:endParaRPr/>
          </a:p>
        </p:txBody>
      </p:sp>
      <p:sp>
        <p:nvSpPr>
          <p:cNvPr id="88" name="Google Shape;88;p1"/>
          <p:cNvSpPr txBox="1"/>
          <p:nvPr/>
        </p:nvSpPr>
        <p:spPr>
          <a:xfrm>
            <a:off x="-48028" y="256600"/>
            <a:ext cx="3197698" cy="20620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800" dirty="0">
                <a:solidFill>
                  <a:schemeClr val="dk1"/>
                </a:solidFill>
                <a:latin typeface="Calibri"/>
                <a:ea typeface="Calibri"/>
                <a:cs typeface="Calibri"/>
                <a:sym typeface="Calibri"/>
              </a:rPr>
              <a:t>Explore and compare the differences between things that are living, dead, and things that have never been alive</a:t>
            </a:r>
            <a:endParaRPr dirty="0"/>
          </a:p>
          <a:p>
            <a:pPr marL="0" marR="0" lvl="0" indent="0" algn="l" rtl="0">
              <a:spcBef>
                <a:spcPts val="0"/>
              </a:spcBef>
              <a:spcAft>
                <a:spcPts val="0"/>
              </a:spcAft>
              <a:buNone/>
            </a:pPr>
            <a:r>
              <a:rPr lang="en-GB" sz="800" dirty="0">
                <a:solidFill>
                  <a:schemeClr val="dk1"/>
                </a:solidFill>
                <a:latin typeface="Calibri"/>
                <a:ea typeface="Calibri"/>
                <a:cs typeface="Calibri"/>
                <a:sym typeface="Calibri"/>
              </a:rPr>
              <a:t>Identify that most living things live in habitats to which they are suited and describe how different habitats provide for the basic needs of different kinds of animals and plants, and how they depend on each other</a:t>
            </a:r>
            <a:endParaRPr dirty="0"/>
          </a:p>
          <a:p>
            <a:pPr marL="0" marR="0" lvl="0" indent="0" algn="l" rtl="0">
              <a:spcBef>
                <a:spcPts val="0"/>
              </a:spcBef>
              <a:spcAft>
                <a:spcPts val="0"/>
              </a:spcAft>
              <a:buNone/>
            </a:pPr>
            <a:r>
              <a:rPr lang="en-GB" sz="800" dirty="0">
                <a:solidFill>
                  <a:schemeClr val="dk1"/>
                </a:solidFill>
                <a:latin typeface="Calibri"/>
                <a:ea typeface="Calibri"/>
                <a:cs typeface="Calibri"/>
                <a:sym typeface="Calibri"/>
              </a:rPr>
              <a:t>Asking simple questions and recognising that they can be answered in different ways                                                                                          </a:t>
            </a:r>
            <a:endParaRPr dirty="0"/>
          </a:p>
          <a:p>
            <a:pPr marL="0" marR="0" lvl="0" indent="0" algn="l" rtl="0">
              <a:spcBef>
                <a:spcPts val="0"/>
              </a:spcBef>
              <a:spcAft>
                <a:spcPts val="0"/>
              </a:spcAft>
              <a:buNone/>
            </a:pPr>
            <a:r>
              <a:rPr lang="en-GB" sz="800" dirty="0">
                <a:solidFill>
                  <a:schemeClr val="dk1"/>
                </a:solidFill>
                <a:latin typeface="Calibri"/>
                <a:ea typeface="Calibri"/>
                <a:cs typeface="Calibri"/>
                <a:sym typeface="Calibri"/>
              </a:rPr>
              <a:t>Observing closely, using simple equipment                                    </a:t>
            </a:r>
            <a:endParaRPr dirty="0"/>
          </a:p>
          <a:p>
            <a:pPr marL="0" marR="0" lvl="0" indent="0" algn="l" rtl="0">
              <a:spcBef>
                <a:spcPts val="0"/>
              </a:spcBef>
              <a:spcAft>
                <a:spcPts val="0"/>
              </a:spcAft>
              <a:buNone/>
            </a:pPr>
            <a:r>
              <a:rPr lang="en-GB" sz="800" dirty="0">
                <a:solidFill>
                  <a:schemeClr val="dk1"/>
                </a:solidFill>
                <a:latin typeface="Calibri"/>
                <a:ea typeface="Calibri"/>
                <a:cs typeface="Calibri"/>
                <a:sym typeface="Calibri"/>
              </a:rPr>
              <a:t>Performing simple tests                                                                     </a:t>
            </a:r>
            <a:endParaRPr dirty="0"/>
          </a:p>
          <a:p>
            <a:pPr marL="0" marR="0" lvl="0" indent="0" algn="l" rtl="0">
              <a:spcBef>
                <a:spcPts val="0"/>
              </a:spcBef>
              <a:spcAft>
                <a:spcPts val="0"/>
              </a:spcAft>
              <a:buNone/>
            </a:pPr>
            <a:r>
              <a:rPr lang="en-GB" sz="800" dirty="0">
                <a:solidFill>
                  <a:schemeClr val="dk1"/>
                </a:solidFill>
                <a:latin typeface="Calibri"/>
                <a:ea typeface="Calibri"/>
                <a:cs typeface="Calibri"/>
                <a:sym typeface="Calibri"/>
              </a:rPr>
              <a:t>Identifying and classifying                                                                         </a:t>
            </a:r>
            <a:endParaRPr dirty="0"/>
          </a:p>
          <a:p>
            <a:pPr marL="0" marR="0" lvl="0" indent="0" algn="l" rtl="0">
              <a:spcBef>
                <a:spcPts val="0"/>
              </a:spcBef>
              <a:spcAft>
                <a:spcPts val="0"/>
              </a:spcAft>
              <a:buNone/>
            </a:pPr>
            <a:r>
              <a:rPr lang="en-GB" sz="800" dirty="0">
                <a:solidFill>
                  <a:schemeClr val="dk1"/>
                </a:solidFill>
                <a:latin typeface="Calibri"/>
                <a:ea typeface="Calibri"/>
                <a:cs typeface="Calibri"/>
                <a:sym typeface="Calibri"/>
              </a:rPr>
              <a:t>Using their observations and ideas to suggest answers to </a:t>
            </a:r>
            <a:r>
              <a:rPr lang="en-GB" sz="800" dirty="0" smtClean="0">
                <a:solidFill>
                  <a:schemeClr val="dk1"/>
                </a:solidFill>
                <a:latin typeface="Calibri"/>
                <a:ea typeface="Calibri"/>
                <a:cs typeface="Calibri"/>
                <a:sym typeface="Calibri"/>
              </a:rPr>
              <a:t>questions.</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p:txBody>
      </p:sp>
      <p:sp>
        <p:nvSpPr>
          <p:cNvPr id="90" name="Google Shape;90;p1"/>
          <p:cNvSpPr/>
          <p:nvPr/>
        </p:nvSpPr>
        <p:spPr>
          <a:xfrm>
            <a:off x="3985549" y="256600"/>
            <a:ext cx="1424092" cy="332436"/>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1" name="Google Shape;91;p1"/>
          <p:cNvSpPr txBox="1"/>
          <p:nvPr/>
        </p:nvSpPr>
        <p:spPr>
          <a:xfrm>
            <a:off x="3328788" y="120729"/>
            <a:ext cx="2943716"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b="1" u="sng">
                <a:solidFill>
                  <a:schemeClr val="dk1"/>
                </a:solidFill>
                <a:latin typeface="Calibri"/>
                <a:ea typeface="Calibri"/>
                <a:cs typeface="Calibri"/>
                <a:sym typeface="Calibri"/>
              </a:rPr>
              <a:t>History: Bonfire Night and the Great Fire of London.</a:t>
            </a:r>
            <a:endParaRPr/>
          </a:p>
        </p:txBody>
      </p:sp>
      <p:sp>
        <p:nvSpPr>
          <p:cNvPr id="92" name="Google Shape;92;p1"/>
          <p:cNvSpPr/>
          <p:nvPr/>
        </p:nvSpPr>
        <p:spPr>
          <a:xfrm>
            <a:off x="7278642" y="235308"/>
            <a:ext cx="1424092" cy="332436"/>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3" name="Google Shape;93;p1"/>
          <p:cNvSpPr txBox="1"/>
          <p:nvPr/>
        </p:nvSpPr>
        <p:spPr>
          <a:xfrm>
            <a:off x="6621881" y="99437"/>
            <a:ext cx="3284119"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b="1" u="sng">
                <a:solidFill>
                  <a:schemeClr val="dk1"/>
                </a:solidFill>
                <a:latin typeface="Calibri"/>
                <a:ea typeface="Calibri"/>
                <a:cs typeface="Calibri"/>
                <a:sym typeface="Calibri"/>
              </a:rPr>
              <a:t>Maths: See individual teachers MTP for specific outcomes.</a:t>
            </a:r>
            <a:endParaRPr sz="1000" u="sng">
              <a:solidFill>
                <a:schemeClr val="dk1"/>
              </a:solidFill>
              <a:latin typeface="Calibri"/>
              <a:ea typeface="Calibri"/>
              <a:cs typeface="Calibri"/>
              <a:sym typeface="Calibri"/>
            </a:endParaRPr>
          </a:p>
        </p:txBody>
      </p:sp>
      <p:sp>
        <p:nvSpPr>
          <p:cNvPr id="94" name="Google Shape;94;p1"/>
          <p:cNvSpPr/>
          <p:nvPr/>
        </p:nvSpPr>
        <p:spPr>
          <a:xfrm>
            <a:off x="627044" y="2192218"/>
            <a:ext cx="1424092" cy="332436"/>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5" name="Google Shape;95;p1"/>
          <p:cNvSpPr txBox="1"/>
          <p:nvPr/>
        </p:nvSpPr>
        <p:spPr>
          <a:xfrm>
            <a:off x="-29717" y="2056347"/>
            <a:ext cx="1834869"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b="1" u="sng">
                <a:solidFill>
                  <a:schemeClr val="dk1"/>
                </a:solidFill>
                <a:latin typeface="Calibri"/>
                <a:ea typeface="Calibri"/>
                <a:cs typeface="Calibri"/>
                <a:sym typeface="Calibri"/>
              </a:rPr>
              <a:t>Art: Festivals and Celebrations </a:t>
            </a:r>
            <a:endParaRPr sz="1000" u="sng">
              <a:solidFill>
                <a:schemeClr val="dk1"/>
              </a:solidFill>
              <a:latin typeface="Calibri"/>
              <a:ea typeface="Calibri"/>
              <a:cs typeface="Calibri"/>
              <a:sym typeface="Calibri"/>
            </a:endParaRPr>
          </a:p>
        </p:txBody>
      </p:sp>
      <p:sp>
        <p:nvSpPr>
          <p:cNvPr id="96" name="Google Shape;96;p1"/>
          <p:cNvSpPr/>
          <p:nvPr/>
        </p:nvSpPr>
        <p:spPr>
          <a:xfrm>
            <a:off x="7258072" y="2136350"/>
            <a:ext cx="1424092" cy="332436"/>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7" name="Google Shape;97;p1"/>
          <p:cNvSpPr txBox="1"/>
          <p:nvPr/>
        </p:nvSpPr>
        <p:spPr>
          <a:xfrm>
            <a:off x="6601311" y="2000479"/>
            <a:ext cx="1178529"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b="1" u="sng">
                <a:solidFill>
                  <a:schemeClr val="dk1"/>
                </a:solidFill>
                <a:latin typeface="Calibri"/>
                <a:ea typeface="Calibri"/>
                <a:cs typeface="Calibri"/>
                <a:sym typeface="Calibri"/>
              </a:rPr>
              <a:t>English:</a:t>
            </a:r>
            <a:endParaRPr sz="1000" u="sng">
              <a:solidFill>
                <a:schemeClr val="dk1"/>
              </a:solidFill>
              <a:latin typeface="Calibri"/>
              <a:ea typeface="Calibri"/>
              <a:cs typeface="Calibri"/>
              <a:sym typeface="Calibri"/>
            </a:endParaRPr>
          </a:p>
        </p:txBody>
      </p:sp>
      <p:sp>
        <p:nvSpPr>
          <p:cNvPr id="98" name="Google Shape;98;p1"/>
          <p:cNvSpPr/>
          <p:nvPr/>
        </p:nvSpPr>
        <p:spPr>
          <a:xfrm>
            <a:off x="3932459" y="3566628"/>
            <a:ext cx="1424092" cy="332436"/>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9" name="Google Shape;99;p1"/>
          <p:cNvSpPr txBox="1"/>
          <p:nvPr/>
        </p:nvSpPr>
        <p:spPr>
          <a:xfrm>
            <a:off x="3275698" y="3430757"/>
            <a:ext cx="1178529"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b="1" u="sng">
                <a:solidFill>
                  <a:schemeClr val="dk1"/>
                </a:solidFill>
                <a:latin typeface="Calibri"/>
                <a:ea typeface="Calibri"/>
                <a:cs typeface="Calibri"/>
                <a:sym typeface="Calibri"/>
              </a:rPr>
              <a:t>P.E: Dance</a:t>
            </a:r>
            <a:endParaRPr sz="1000" u="sng">
              <a:solidFill>
                <a:schemeClr val="dk1"/>
              </a:solidFill>
              <a:latin typeface="Calibri"/>
              <a:ea typeface="Calibri"/>
              <a:cs typeface="Calibri"/>
              <a:sym typeface="Calibri"/>
            </a:endParaRPr>
          </a:p>
        </p:txBody>
      </p:sp>
      <p:sp>
        <p:nvSpPr>
          <p:cNvPr id="100" name="Google Shape;100;p1"/>
          <p:cNvSpPr/>
          <p:nvPr/>
        </p:nvSpPr>
        <p:spPr>
          <a:xfrm>
            <a:off x="617900" y="4068870"/>
            <a:ext cx="1424092" cy="332436"/>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 name="Google Shape;101;p1"/>
          <p:cNvSpPr txBox="1"/>
          <p:nvPr/>
        </p:nvSpPr>
        <p:spPr>
          <a:xfrm>
            <a:off x="-94147" y="3944709"/>
            <a:ext cx="2963955"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b="1" u="sng">
                <a:solidFill>
                  <a:schemeClr val="dk1"/>
                </a:solidFill>
                <a:latin typeface="Calibri"/>
                <a:ea typeface="Calibri"/>
                <a:cs typeface="Calibri"/>
                <a:sym typeface="Calibri"/>
              </a:rPr>
              <a:t>Computing: Music Tech</a:t>
            </a:r>
            <a:endParaRPr sz="900" b="1" u="sng">
              <a:solidFill>
                <a:schemeClr val="dk1"/>
              </a:solidFill>
              <a:latin typeface="Calibri"/>
              <a:ea typeface="Calibri"/>
              <a:cs typeface="Calibri"/>
              <a:sym typeface="Calibri"/>
            </a:endParaRPr>
          </a:p>
          <a:p>
            <a:pPr marL="0" marR="0" lvl="0" indent="0" algn="l" rtl="0">
              <a:spcBef>
                <a:spcPts val="0"/>
              </a:spcBef>
              <a:spcAft>
                <a:spcPts val="0"/>
              </a:spcAft>
              <a:buNone/>
            </a:pPr>
            <a:r>
              <a:rPr lang="en-GB" sz="1000" b="1" u="sng">
                <a:solidFill>
                  <a:schemeClr val="dk1"/>
                </a:solidFill>
                <a:latin typeface="Calibri"/>
                <a:ea typeface="Calibri"/>
                <a:cs typeface="Calibri"/>
                <a:sym typeface="Calibri"/>
              </a:rPr>
              <a:t> </a:t>
            </a:r>
            <a:endParaRPr sz="1000" b="1" u="sng">
              <a:solidFill>
                <a:schemeClr val="dk1"/>
              </a:solidFill>
              <a:latin typeface="Calibri"/>
              <a:ea typeface="Calibri"/>
              <a:cs typeface="Calibri"/>
              <a:sym typeface="Calibri"/>
            </a:endParaRPr>
          </a:p>
        </p:txBody>
      </p:sp>
      <p:sp>
        <p:nvSpPr>
          <p:cNvPr id="102" name="Google Shape;102;p1"/>
          <p:cNvSpPr/>
          <p:nvPr/>
        </p:nvSpPr>
        <p:spPr>
          <a:xfrm>
            <a:off x="3932459" y="5391352"/>
            <a:ext cx="1424092" cy="332436"/>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3" name="Google Shape;103;p1"/>
          <p:cNvSpPr txBox="1"/>
          <p:nvPr/>
        </p:nvSpPr>
        <p:spPr>
          <a:xfrm>
            <a:off x="3275703" y="5255475"/>
            <a:ext cx="3167100" cy="1569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b="1" u="sng">
                <a:solidFill>
                  <a:schemeClr val="dk1"/>
                </a:solidFill>
                <a:latin typeface="Calibri"/>
                <a:ea typeface="Calibri"/>
                <a:cs typeface="Calibri"/>
                <a:sym typeface="Calibri"/>
              </a:rPr>
              <a:t>British Values: (link to PSHE lessons) </a:t>
            </a:r>
            <a:endParaRPr sz="1000" b="1" u="sng">
              <a:solidFill>
                <a:schemeClr val="dk1"/>
              </a:solidFill>
              <a:latin typeface="Calibri"/>
              <a:ea typeface="Calibri"/>
              <a:cs typeface="Calibri"/>
              <a:sym typeface="Calibri"/>
            </a:endParaRPr>
          </a:p>
          <a:p>
            <a:pPr marL="0" marR="0" lvl="0" indent="0" algn="l" rtl="0">
              <a:spcBef>
                <a:spcPts val="0"/>
              </a:spcBef>
              <a:spcAft>
                <a:spcPts val="0"/>
              </a:spcAft>
              <a:buNone/>
            </a:pPr>
            <a:endParaRPr sz="1000" b="1" u="sng">
              <a:solidFill>
                <a:schemeClr val="dk1"/>
              </a:solidFill>
              <a:latin typeface="Calibri"/>
              <a:ea typeface="Calibri"/>
              <a:cs typeface="Calibri"/>
              <a:sym typeface="Calibri"/>
            </a:endParaRPr>
          </a:p>
          <a:p>
            <a:pPr marL="0" marR="0" lvl="0" indent="0" algn="l" rtl="0">
              <a:spcBef>
                <a:spcPts val="0"/>
              </a:spcBef>
              <a:spcAft>
                <a:spcPts val="0"/>
              </a:spcAft>
              <a:buNone/>
            </a:pPr>
            <a:r>
              <a:rPr lang="en-GB" sz="800" b="1" u="sng">
                <a:solidFill>
                  <a:schemeClr val="dk1"/>
                </a:solidFill>
                <a:latin typeface="Calibri"/>
                <a:ea typeface="Calibri"/>
                <a:cs typeface="Calibri"/>
                <a:sym typeface="Calibri"/>
              </a:rPr>
              <a:t>T</a:t>
            </a:r>
            <a:r>
              <a:rPr lang="en-GB" sz="800">
                <a:solidFill>
                  <a:schemeClr val="dk1"/>
                </a:solidFill>
                <a:latin typeface="Calibri"/>
                <a:ea typeface="Calibri"/>
                <a:cs typeface="Calibri"/>
                <a:sym typeface="Calibri"/>
              </a:rPr>
              <a:t>o develop an understanding of voting rights from the past to now. (Democracy) </a:t>
            </a:r>
            <a:endParaRPr sz="800">
              <a:solidFill>
                <a:schemeClr val="dk1"/>
              </a:solidFill>
              <a:latin typeface="Calibri"/>
              <a:ea typeface="Calibri"/>
              <a:cs typeface="Calibri"/>
              <a:sym typeface="Calibri"/>
            </a:endParaRPr>
          </a:p>
          <a:p>
            <a:pPr marL="0" marR="0" lvl="0" indent="0" algn="l" rtl="0">
              <a:spcBef>
                <a:spcPts val="0"/>
              </a:spcBef>
              <a:spcAft>
                <a:spcPts val="0"/>
              </a:spcAft>
              <a:buNone/>
            </a:pPr>
            <a:r>
              <a:rPr lang="en-GB" sz="800">
                <a:solidFill>
                  <a:schemeClr val="dk1"/>
                </a:solidFill>
                <a:latin typeface="Calibri"/>
                <a:ea typeface="Calibri"/>
                <a:cs typeface="Calibri"/>
                <a:sym typeface="Calibri"/>
              </a:rPr>
              <a:t>Fire safety rules and To understand right from wrong ((Rule of Law and respect) </a:t>
            </a:r>
            <a:endParaRPr sz="800">
              <a:solidFill>
                <a:schemeClr val="dk1"/>
              </a:solidFill>
              <a:latin typeface="Calibri"/>
              <a:ea typeface="Calibri"/>
              <a:cs typeface="Calibri"/>
              <a:sym typeface="Calibri"/>
            </a:endParaRPr>
          </a:p>
          <a:p>
            <a:pPr marL="0" marR="0" lvl="0" indent="0" algn="l" rtl="0">
              <a:spcBef>
                <a:spcPts val="0"/>
              </a:spcBef>
              <a:spcAft>
                <a:spcPts val="0"/>
              </a:spcAft>
              <a:buNone/>
            </a:pPr>
            <a:r>
              <a:rPr lang="en-GB" sz="800">
                <a:solidFill>
                  <a:schemeClr val="dk1"/>
                </a:solidFill>
                <a:latin typeface="Calibri"/>
                <a:ea typeface="Calibri"/>
                <a:cs typeface="Calibri"/>
                <a:sym typeface="Calibri"/>
              </a:rPr>
              <a:t>Can identify how to respect other cultures, differences and race (Tolerance) </a:t>
            </a:r>
            <a:endParaRPr sz="800">
              <a:solidFill>
                <a:schemeClr val="dk1"/>
              </a:solidFill>
              <a:latin typeface="Calibri"/>
              <a:ea typeface="Calibri"/>
              <a:cs typeface="Calibri"/>
              <a:sym typeface="Calibri"/>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0" marR="0" lvl="0" indent="0" algn="l" rtl="0">
              <a:spcBef>
                <a:spcPts val="0"/>
              </a:spcBef>
              <a:spcAft>
                <a:spcPts val="0"/>
              </a:spcAft>
              <a:buNone/>
            </a:pPr>
            <a:endParaRPr sz="1000" b="1" u="sng">
              <a:solidFill>
                <a:schemeClr val="dk1"/>
              </a:solidFill>
              <a:latin typeface="Calibri"/>
              <a:ea typeface="Calibri"/>
              <a:cs typeface="Calibri"/>
              <a:sym typeface="Calibri"/>
            </a:endParaRPr>
          </a:p>
          <a:p>
            <a:pPr marL="0" marR="0" lvl="0" indent="0" algn="l" rtl="0">
              <a:spcBef>
                <a:spcPts val="0"/>
              </a:spcBef>
              <a:spcAft>
                <a:spcPts val="0"/>
              </a:spcAft>
              <a:buNone/>
            </a:pPr>
            <a:r>
              <a:rPr lang="en-GB" sz="1000" b="1" u="sng">
                <a:solidFill>
                  <a:schemeClr val="dk1"/>
                </a:solidFill>
                <a:latin typeface="Calibri"/>
                <a:ea typeface="Calibri"/>
                <a:cs typeface="Calibri"/>
                <a:sym typeface="Calibri"/>
              </a:rPr>
              <a:t> </a:t>
            </a:r>
            <a:endParaRPr sz="1000" b="1" u="sng">
              <a:solidFill>
                <a:schemeClr val="dk1"/>
              </a:solidFill>
              <a:latin typeface="Calibri"/>
              <a:ea typeface="Calibri"/>
              <a:cs typeface="Calibri"/>
              <a:sym typeface="Calibri"/>
            </a:endParaRPr>
          </a:p>
        </p:txBody>
      </p:sp>
      <p:sp>
        <p:nvSpPr>
          <p:cNvPr id="104" name="Google Shape;104;p1"/>
          <p:cNvSpPr/>
          <p:nvPr/>
        </p:nvSpPr>
        <p:spPr>
          <a:xfrm>
            <a:off x="617900" y="5903130"/>
            <a:ext cx="1424092" cy="332436"/>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5" name="Google Shape;105;p1"/>
          <p:cNvSpPr txBox="1"/>
          <p:nvPr/>
        </p:nvSpPr>
        <p:spPr>
          <a:xfrm>
            <a:off x="-38861" y="5767259"/>
            <a:ext cx="3197143"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b="1" u="sng">
                <a:solidFill>
                  <a:schemeClr val="dk1"/>
                </a:solidFill>
                <a:latin typeface="Calibri"/>
                <a:ea typeface="Calibri"/>
                <a:cs typeface="Calibri"/>
                <a:sym typeface="Calibri"/>
              </a:rPr>
              <a:t>Music:</a:t>
            </a:r>
            <a:endParaRPr/>
          </a:p>
          <a:p>
            <a:pPr marL="0" marR="0" lvl="0" indent="0" algn="l" rtl="0">
              <a:spcBef>
                <a:spcPts val="0"/>
              </a:spcBef>
              <a:spcAft>
                <a:spcPts val="0"/>
              </a:spcAft>
              <a:buNone/>
            </a:pPr>
            <a:r>
              <a:rPr lang="en-GB" sz="800">
                <a:solidFill>
                  <a:srgbClr val="000000"/>
                </a:solidFill>
                <a:latin typeface="Calibri"/>
                <a:ea typeface="Calibri"/>
                <a:cs typeface="Calibri"/>
                <a:sym typeface="Calibri"/>
              </a:rPr>
              <a:t>By the end of this term, learn to recognise silence in music with single beat rests (shh).  First present as part of our songs, then written down. </a:t>
            </a:r>
            <a:endParaRPr sz="800">
              <a:solidFill>
                <a:srgbClr val="000000"/>
              </a:solidFill>
              <a:latin typeface="Helvetica Neue"/>
              <a:ea typeface="Helvetica Neue"/>
              <a:cs typeface="Helvetica Neue"/>
              <a:sym typeface="Helvetica Neue"/>
            </a:endParaRPr>
          </a:p>
          <a:p>
            <a:pPr marL="0" marR="0" lvl="0" indent="0" algn="l" rtl="0">
              <a:spcBef>
                <a:spcPts val="0"/>
              </a:spcBef>
              <a:spcAft>
                <a:spcPts val="0"/>
              </a:spcAft>
              <a:buNone/>
            </a:pPr>
            <a:r>
              <a:rPr lang="en-GB" sz="800">
                <a:solidFill>
                  <a:srgbClr val="000000"/>
                </a:solidFill>
                <a:latin typeface="Calibri"/>
                <a:ea typeface="Calibri"/>
                <a:cs typeface="Calibri"/>
                <a:sym typeface="Calibri"/>
              </a:rPr>
              <a:t>Rhythm practiced through reading, writing and with songs and rhymes. </a:t>
            </a:r>
            <a:endParaRPr sz="800">
              <a:solidFill>
                <a:srgbClr val="000000"/>
              </a:solidFill>
              <a:latin typeface="Helvetica Neue"/>
              <a:ea typeface="Helvetica Neue"/>
              <a:cs typeface="Helvetica Neue"/>
              <a:sym typeface="Helvetica Neue"/>
            </a:endParaRPr>
          </a:p>
          <a:p>
            <a:pPr marL="0" marR="0" lvl="0" indent="0" algn="l" rtl="0">
              <a:spcBef>
                <a:spcPts val="0"/>
              </a:spcBef>
              <a:spcAft>
                <a:spcPts val="0"/>
              </a:spcAft>
              <a:buNone/>
            </a:pPr>
            <a:r>
              <a:rPr lang="en-GB" sz="800">
                <a:solidFill>
                  <a:srgbClr val="000000"/>
                </a:solidFill>
                <a:latin typeface="Calibri"/>
                <a:ea typeface="Calibri"/>
                <a:cs typeface="Calibri"/>
                <a:sym typeface="Calibri"/>
              </a:rPr>
              <a:t>Develop instrument vocabulary, and able to recognise instruments from listening activities. </a:t>
            </a:r>
            <a:endParaRPr sz="800">
              <a:solidFill>
                <a:srgbClr val="000000"/>
              </a:solidFill>
              <a:latin typeface="Helvetica Neue"/>
              <a:ea typeface="Helvetica Neue"/>
              <a:cs typeface="Helvetica Neue"/>
              <a:sym typeface="Helvetica Neue"/>
            </a:endParaRPr>
          </a:p>
        </p:txBody>
      </p:sp>
      <p:sp>
        <p:nvSpPr>
          <p:cNvPr id="106" name="Google Shape;106;p1"/>
          <p:cNvSpPr/>
          <p:nvPr/>
        </p:nvSpPr>
        <p:spPr>
          <a:xfrm>
            <a:off x="7455882" y="4045848"/>
            <a:ext cx="1424092" cy="197696"/>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7" name="Google Shape;107;p1"/>
          <p:cNvSpPr txBox="1"/>
          <p:nvPr/>
        </p:nvSpPr>
        <p:spPr>
          <a:xfrm>
            <a:off x="6621881" y="3945759"/>
            <a:ext cx="1178529"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b="1" u="sng">
                <a:solidFill>
                  <a:schemeClr val="dk1"/>
                </a:solidFill>
                <a:latin typeface="Calibri"/>
                <a:ea typeface="Calibri"/>
                <a:cs typeface="Calibri"/>
                <a:sym typeface="Calibri"/>
              </a:rPr>
              <a:t>PSHE: Friendship</a:t>
            </a:r>
            <a:endParaRPr sz="1000" u="sng">
              <a:solidFill>
                <a:schemeClr val="dk1"/>
              </a:solidFill>
              <a:latin typeface="Calibri"/>
              <a:ea typeface="Calibri"/>
              <a:cs typeface="Calibri"/>
              <a:sym typeface="Calibri"/>
            </a:endParaRPr>
          </a:p>
        </p:txBody>
      </p:sp>
      <p:sp>
        <p:nvSpPr>
          <p:cNvPr id="108" name="Google Shape;108;p1"/>
          <p:cNvSpPr/>
          <p:nvPr/>
        </p:nvSpPr>
        <p:spPr>
          <a:xfrm>
            <a:off x="7258072" y="5813935"/>
            <a:ext cx="1766528" cy="332436"/>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9" name="Google Shape;109;p1"/>
          <p:cNvSpPr txBox="1"/>
          <p:nvPr/>
        </p:nvSpPr>
        <p:spPr>
          <a:xfrm>
            <a:off x="6601311" y="5678064"/>
            <a:ext cx="1178529"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b="1" u="sng" dirty="0">
                <a:solidFill>
                  <a:schemeClr val="dk1"/>
                </a:solidFill>
                <a:latin typeface="Calibri"/>
                <a:ea typeface="Calibri"/>
                <a:cs typeface="Calibri"/>
                <a:sym typeface="Calibri"/>
              </a:rPr>
              <a:t>Trips and Visits:</a:t>
            </a:r>
            <a:endParaRPr sz="1000" u="sng" dirty="0">
              <a:solidFill>
                <a:schemeClr val="dk1"/>
              </a:solidFill>
              <a:latin typeface="Calibri"/>
              <a:ea typeface="Calibri"/>
              <a:cs typeface="Calibri"/>
              <a:sym typeface="Calibri"/>
            </a:endParaRPr>
          </a:p>
        </p:txBody>
      </p:sp>
      <p:sp>
        <p:nvSpPr>
          <p:cNvPr id="110" name="Google Shape;110;p1"/>
          <p:cNvSpPr txBox="1"/>
          <p:nvPr/>
        </p:nvSpPr>
        <p:spPr>
          <a:xfrm>
            <a:off x="3343208" y="5551801"/>
            <a:ext cx="1178400" cy="2154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800" u="sng">
              <a:solidFill>
                <a:schemeClr val="dk1"/>
              </a:solidFill>
              <a:latin typeface="Calibri"/>
              <a:ea typeface="Calibri"/>
              <a:cs typeface="Calibri"/>
              <a:sym typeface="Calibri"/>
            </a:endParaRPr>
          </a:p>
        </p:txBody>
      </p:sp>
      <p:sp>
        <p:nvSpPr>
          <p:cNvPr id="111" name="Google Shape;111;p1"/>
          <p:cNvSpPr/>
          <p:nvPr/>
        </p:nvSpPr>
        <p:spPr>
          <a:xfrm>
            <a:off x="-33546" y="2302568"/>
            <a:ext cx="3062689"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800" i="1">
                <a:solidFill>
                  <a:schemeClr val="dk1"/>
                </a:solidFill>
                <a:latin typeface="Calibri"/>
                <a:ea typeface="Calibri"/>
                <a:cs typeface="Calibri"/>
                <a:sym typeface="Calibri"/>
              </a:rPr>
              <a:t>During Christmas term there will not be an explicit skill focus. Art will be delivered through topic- Festivals and Celebrations. The objectives will be broadened to:</a:t>
            </a:r>
            <a:endParaRPr/>
          </a:p>
          <a:p>
            <a:pPr marL="0" marR="0" lvl="0" indent="0" algn="l" rtl="0">
              <a:spcBef>
                <a:spcPts val="0"/>
              </a:spcBef>
              <a:spcAft>
                <a:spcPts val="0"/>
              </a:spcAft>
              <a:buNone/>
            </a:pPr>
            <a:r>
              <a:rPr lang="en-GB" sz="800" i="1">
                <a:solidFill>
                  <a:schemeClr val="dk1"/>
                </a:solidFill>
                <a:latin typeface="Calibri"/>
                <a:ea typeface="Calibri"/>
                <a:cs typeface="Calibri"/>
                <a:sym typeface="Calibri"/>
              </a:rPr>
              <a:t> </a:t>
            </a:r>
            <a:endParaRPr/>
          </a:p>
          <a:p>
            <a:pPr marL="0" marR="0" lvl="0" indent="0" algn="l" rtl="0">
              <a:spcBef>
                <a:spcPts val="0"/>
              </a:spcBef>
              <a:spcAft>
                <a:spcPts val="0"/>
              </a:spcAft>
              <a:buNone/>
            </a:pPr>
            <a:r>
              <a:rPr lang="en-GB" sz="800">
                <a:solidFill>
                  <a:schemeClr val="dk1"/>
                </a:solidFill>
                <a:latin typeface="Calibri"/>
                <a:ea typeface="Calibri"/>
                <a:cs typeface="Calibri"/>
                <a:sym typeface="Calibri"/>
              </a:rPr>
              <a:t>Use a range of materials creatively to design and make products</a:t>
            </a:r>
            <a:endParaRPr/>
          </a:p>
          <a:p>
            <a:pPr marL="0" marR="0" lvl="0" indent="0" algn="l" rtl="0">
              <a:spcBef>
                <a:spcPts val="0"/>
              </a:spcBef>
              <a:spcAft>
                <a:spcPts val="0"/>
              </a:spcAft>
              <a:buNone/>
            </a:pPr>
            <a:r>
              <a:rPr lang="en-GB" sz="800">
                <a:solidFill>
                  <a:schemeClr val="dk1"/>
                </a:solidFill>
                <a:latin typeface="Calibri"/>
                <a:ea typeface="Calibri"/>
                <a:cs typeface="Calibri"/>
                <a:sym typeface="Calibri"/>
              </a:rPr>
              <a:t>Use drawing, painting, sculpture and painting to develop and share their ideas, experiences and imagination.</a:t>
            </a:r>
            <a:endParaRPr/>
          </a:p>
          <a:p>
            <a:pPr marL="0" marR="0" lvl="0" indent="0" algn="l" rtl="0">
              <a:spcBef>
                <a:spcPts val="0"/>
              </a:spcBef>
              <a:spcAft>
                <a:spcPts val="0"/>
              </a:spcAft>
              <a:buNone/>
            </a:pPr>
            <a:r>
              <a:rPr lang="en-GB" sz="800">
                <a:solidFill>
                  <a:schemeClr val="dk1"/>
                </a:solidFill>
                <a:latin typeface="Calibri"/>
                <a:ea typeface="Calibri"/>
                <a:cs typeface="Calibri"/>
                <a:sym typeface="Calibri"/>
              </a:rPr>
              <a:t>To develop a wide range of art and design techniques in using colour, pattern, texture, line, shape, form and space.</a:t>
            </a:r>
            <a:endParaRPr/>
          </a:p>
        </p:txBody>
      </p:sp>
      <p:sp>
        <p:nvSpPr>
          <p:cNvPr id="112" name="Google Shape;112;p1"/>
          <p:cNvSpPr/>
          <p:nvPr/>
        </p:nvSpPr>
        <p:spPr>
          <a:xfrm>
            <a:off x="6628086" y="2260099"/>
            <a:ext cx="4953000" cy="10772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800" dirty="0">
                <a:solidFill>
                  <a:schemeClr val="dk1"/>
                </a:solidFill>
                <a:latin typeface="Calibri"/>
                <a:ea typeface="Calibri"/>
                <a:cs typeface="Calibri"/>
                <a:sym typeface="Calibri"/>
              </a:rPr>
              <a:t>Shape poetry/acrostic poetry </a:t>
            </a:r>
            <a:endParaRPr dirty="0"/>
          </a:p>
          <a:p>
            <a:pPr marL="0" marR="0" lvl="0" indent="0" algn="l" rtl="0">
              <a:spcBef>
                <a:spcPts val="0"/>
              </a:spcBef>
              <a:spcAft>
                <a:spcPts val="0"/>
              </a:spcAft>
              <a:buNone/>
            </a:pPr>
            <a:r>
              <a:rPr lang="en-GB" sz="800" dirty="0">
                <a:solidFill>
                  <a:schemeClr val="dk1"/>
                </a:solidFill>
                <a:latin typeface="Calibri"/>
                <a:ea typeface="Calibri"/>
                <a:cs typeface="Calibri"/>
                <a:sym typeface="Calibri"/>
              </a:rPr>
              <a:t/>
            </a:r>
            <a:br>
              <a:rPr lang="en-GB" sz="800" dirty="0">
                <a:solidFill>
                  <a:schemeClr val="dk1"/>
                </a:solidFill>
                <a:latin typeface="Calibri"/>
                <a:ea typeface="Calibri"/>
                <a:cs typeface="Calibri"/>
                <a:sym typeface="Calibri"/>
              </a:rPr>
            </a:br>
            <a:r>
              <a:rPr lang="en-GB" sz="800" dirty="0">
                <a:solidFill>
                  <a:schemeClr val="dk1"/>
                </a:solidFill>
                <a:latin typeface="Calibri"/>
                <a:ea typeface="Calibri"/>
                <a:cs typeface="Calibri"/>
                <a:sym typeface="Calibri"/>
              </a:rPr>
              <a:t>Recount (diary entry)  </a:t>
            </a:r>
            <a:endParaRPr dirty="0"/>
          </a:p>
          <a:p>
            <a:pPr marL="0" marR="0" lvl="0" indent="0" algn="l" rtl="0">
              <a:spcBef>
                <a:spcPts val="0"/>
              </a:spcBef>
              <a:spcAft>
                <a:spcPts val="0"/>
              </a:spcAft>
              <a:buNone/>
            </a:pPr>
            <a:r>
              <a:rPr lang="en-GB" sz="800" dirty="0">
                <a:solidFill>
                  <a:schemeClr val="dk1"/>
                </a:solidFill>
                <a:latin typeface="Calibri"/>
                <a:ea typeface="Calibri"/>
                <a:cs typeface="Calibri"/>
                <a:sym typeface="Calibri"/>
              </a:rPr>
              <a:t/>
            </a:r>
            <a:br>
              <a:rPr lang="en-GB" sz="800" dirty="0">
                <a:solidFill>
                  <a:schemeClr val="dk1"/>
                </a:solidFill>
                <a:latin typeface="Calibri"/>
                <a:ea typeface="Calibri"/>
                <a:cs typeface="Calibri"/>
                <a:sym typeface="Calibri"/>
              </a:rPr>
            </a:br>
            <a:r>
              <a:rPr lang="en-GB" sz="800" dirty="0">
                <a:solidFill>
                  <a:schemeClr val="dk1"/>
                </a:solidFill>
                <a:latin typeface="Calibri"/>
                <a:ea typeface="Calibri"/>
                <a:cs typeface="Calibri"/>
                <a:sym typeface="Calibri"/>
              </a:rPr>
              <a:t>Story with PSHE focus </a:t>
            </a:r>
            <a:endParaRPr dirty="0"/>
          </a:p>
          <a:p>
            <a:pPr marL="0" marR="0" lvl="0" indent="0" algn="l" rtl="0">
              <a:spcBef>
                <a:spcPts val="0"/>
              </a:spcBef>
              <a:spcAft>
                <a:spcPts val="0"/>
              </a:spcAft>
              <a:buNone/>
            </a:pPr>
            <a:r>
              <a:rPr lang="en-GB" sz="800" dirty="0">
                <a:solidFill>
                  <a:schemeClr val="dk1"/>
                </a:solidFill>
                <a:latin typeface="Calibri"/>
                <a:ea typeface="Calibri"/>
                <a:cs typeface="Calibri"/>
                <a:sym typeface="Calibri"/>
              </a:rPr>
              <a:t/>
            </a:r>
            <a:br>
              <a:rPr lang="en-GB" sz="800" dirty="0">
                <a:solidFill>
                  <a:schemeClr val="dk1"/>
                </a:solidFill>
                <a:latin typeface="Calibri"/>
                <a:ea typeface="Calibri"/>
                <a:cs typeface="Calibri"/>
                <a:sym typeface="Calibri"/>
              </a:rPr>
            </a:br>
            <a:r>
              <a:rPr lang="en-GB" sz="800" dirty="0">
                <a:solidFill>
                  <a:schemeClr val="dk1"/>
                </a:solidFill>
                <a:latin typeface="Calibri"/>
                <a:ea typeface="Calibri"/>
                <a:cs typeface="Calibri"/>
                <a:sym typeface="Calibri"/>
              </a:rPr>
              <a:t/>
            </a:r>
            <a:br>
              <a:rPr lang="en-GB" sz="800" dirty="0">
                <a:solidFill>
                  <a:schemeClr val="dk1"/>
                </a:solidFill>
                <a:latin typeface="Calibri"/>
                <a:ea typeface="Calibri"/>
                <a:cs typeface="Calibri"/>
                <a:sym typeface="Calibri"/>
              </a:rPr>
            </a:br>
            <a:endParaRPr sz="800" dirty="0">
              <a:solidFill>
                <a:schemeClr val="dk1"/>
              </a:solidFill>
              <a:latin typeface="Calibri"/>
              <a:ea typeface="Calibri"/>
              <a:cs typeface="Calibri"/>
              <a:sym typeface="Calibri"/>
            </a:endParaRPr>
          </a:p>
        </p:txBody>
      </p:sp>
      <p:sp>
        <p:nvSpPr>
          <p:cNvPr id="113" name="Google Shape;113;p1"/>
          <p:cNvSpPr/>
          <p:nvPr/>
        </p:nvSpPr>
        <p:spPr>
          <a:xfrm>
            <a:off x="6621881" y="2976283"/>
            <a:ext cx="4953000" cy="21544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p:txBody>
      </p:sp>
      <p:sp>
        <p:nvSpPr>
          <p:cNvPr id="114" name="Google Shape;114;p1"/>
          <p:cNvSpPr/>
          <p:nvPr/>
        </p:nvSpPr>
        <p:spPr>
          <a:xfrm>
            <a:off x="3262784" y="3668750"/>
            <a:ext cx="3167072" cy="127727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700">
                <a:solidFill>
                  <a:schemeClr val="dk1"/>
                </a:solidFill>
                <a:latin typeface="Calibri"/>
                <a:ea typeface="Calibri"/>
                <a:cs typeface="Calibri"/>
                <a:sym typeface="Calibri"/>
              </a:rPr>
              <a:t>THEME: Exploring space and travel. To repeat, link and choose actions</a:t>
            </a:r>
            <a:endParaRPr/>
          </a:p>
          <a:p>
            <a:pPr marL="0" marR="0" lvl="0" indent="0" algn="l" rtl="0">
              <a:spcBef>
                <a:spcPts val="0"/>
              </a:spcBef>
              <a:spcAft>
                <a:spcPts val="0"/>
              </a:spcAft>
              <a:buNone/>
            </a:pPr>
            <a:r>
              <a:rPr lang="en-GB" sz="700">
                <a:solidFill>
                  <a:schemeClr val="dk1"/>
                </a:solidFill>
                <a:latin typeface="Calibri"/>
                <a:ea typeface="Calibri"/>
                <a:cs typeface="Calibri"/>
                <a:sym typeface="Calibri"/>
              </a:rPr>
              <a:t>THEME: Actions and rhythms. To create actions and accurately copy other's actions</a:t>
            </a:r>
            <a:endParaRPr/>
          </a:p>
          <a:p>
            <a:pPr marL="0" marR="0" lvl="0" indent="0" algn="l" rtl="0">
              <a:spcBef>
                <a:spcPts val="0"/>
              </a:spcBef>
              <a:spcAft>
                <a:spcPts val="0"/>
              </a:spcAft>
              <a:buNone/>
            </a:pPr>
            <a:r>
              <a:rPr lang="en-GB" sz="700">
                <a:solidFill>
                  <a:schemeClr val="dk1"/>
                </a:solidFill>
                <a:latin typeface="Calibri"/>
                <a:ea typeface="Calibri"/>
                <a:cs typeface="Calibri"/>
                <a:sym typeface="Calibri"/>
              </a:rPr>
              <a:t>THEME: The Circus. To copy, remember and repeat actions using facial expressions to show different characters</a:t>
            </a:r>
            <a:endParaRPr/>
          </a:p>
          <a:p>
            <a:pPr marL="0" marR="0" lvl="0" indent="0" algn="l" rtl="0">
              <a:spcBef>
                <a:spcPts val="0"/>
              </a:spcBef>
              <a:spcAft>
                <a:spcPts val="0"/>
              </a:spcAft>
              <a:buNone/>
            </a:pPr>
            <a:r>
              <a:rPr lang="en-GB" sz="700">
                <a:solidFill>
                  <a:schemeClr val="dk1"/>
                </a:solidFill>
                <a:latin typeface="Calibri"/>
                <a:ea typeface="Calibri"/>
                <a:cs typeface="Calibri"/>
                <a:sym typeface="Calibri"/>
              </a:rPr>
              <a:t>THEME: The Circus. To perform in unison creating shapes with a partner</a:t>
            </a:r>
            <a:endParaRPr/>
          </a:p>
          <a:p>
            <a:pPr marL="0" marR="0" lvl="0" indent="0" algn="l" rtl="0">
              <a:spcBef>
                <a:spcPts val="0"/>
              </a:spcBef>
              <a:spcAft>
                <a:spcPts val="0"/>
              </a:spcAft>
              <a:buNone/>
            </a:pPr>
            <a:r>
              <a:rPr lang="en-GB" sz="700">
                <a:solidFill>
                  <a:schemeClr val="dk1"/>
                </a:solidFill>
                <a:latin typeface="Calibri"/>
                <a:ea typeface="Calibri"/>
                <a:cs typeface="Calibri"/>
                <a:sym typeface="Calibri"/>
              </a:rPr>
              <a:t>THEME: Mirrors. To be able to mirror a partner and create ideas.</a:t>
            </a:r>
            <a:endParaRPr/>
          </a:p>
          <a:p>
            <a:pPr marL="0" marR="0" lvl="0" indent="0" algn="l" rtl="0">
              <a:spcBef>
                <a:spcPts val="0"/>
              </a:spcBef>
              <a:spcAft>
                <a:spcPts val="0"/>
              </a:spcAft>
              <a:buNone/>
            </a:pPr>
            <a:r>
              <a:rPr lang="en-GB" sz="700">
                <a:solidFill>
                  <a:schemeClr val="dk1"/>
                </a:solidFill>
                <a:latin typeface="Calibri"/>
                <a:ea typeface="Calibri"/>
                <a:cs typeface="Calibri"/>
                <a:sym typeface="Calibri"/>
              </a:rPr>
              <a:t>THEME: The Rainforest. To copy, repeat and create actions in response to a stimulus</a:t>
            </a:r>
            <a:endParaRPr/>
          </a:p>
          <a:p>
            <a:pPr marL="0" marR="0" lvl="0" indent="0" algn="l" rtl="0">
              <a:spcBef>
                <a:spcPts val="0"/>
              </a:spcBef>
              <a:spcAft>
                <a:spcPts val="0"/>
              </a:spcAft>
              <a:buNone/>
            </a:pPr>
            <a:r>
              <a:rPr lang="en-GB" sz="700">
                <a:solidFill>
                  <a:schemeClr val="dk1"/>
                </a:solidFill>
                <a:latin typeface="Calibri"/>
                <a:ea typeface="Calibri"/>
                <a:cs typeface="Calibri"/>
                <a:sym typeface="Calibri"/>
              </a:rPr>
              <a:t>THEME: The Rainforest. To copy, create and perform actions considering dynamics</a:t>
            </a:r>
            <a:endParaRPr/>
          </a:p>
          <a:p>
            <a:pPr marL="0" marR="0" lvl="0" indent="0" algn="l" rtl="0">
              <a:spcBef>
                <a:spcPts val="0"/>
              </a:spcBef>
              <a:spcAft>
                <a:spcPts val="0"/>
              </a:spcAft>
              <a:buNone/>
            </a:pPr>
            <a:r>
              <a:rPr lang="en-GB" sz="700">
                <a:solidFill>
                  <a:schemeClr val="dk1"/>
                </a:solidFill>
                <a:latin typeface="Calibri"/>
                <a:ea typeface="Calibri"/>
                <a:cs typeface="Calibri"/>
                <a:sym typeface="Calibri"/>
              </a:rPr>
              <a:t>THEME: The Rainforest. To create a short dance phrase with a partner showing clear changes of speed</a:t>
            </a:r>
            <a:endParaRPr sz="700">
              <a:solidFill>
                <a:schemeClr val="dk1"/>
              </a:solidFill>
              <a:latin typeface="Calibri"/>
              <a:ea typeface="Calibri"/>
              <a:cs typeface="Calibri"/>
              <a:sym typeface="Calibri"/>
            </a:endParaRPr>
          </a:p>
        </p:txBody>
      </p:sp>
      <p:sp>
        <p:nvSpPr>
          <p:cNvPr id="116" name="Google Shape;116;p1"/>
          <p:cNvSpPr/>
          <p:nvPr/>
        </p:nvSpPr>
        <p:spPr>
          <a:xfrm>
            <a:off x="6659555" y="348477"/>
            <a:ext cx="1984487" cy="160043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700">
                <a:solidFill>
                  <a:schemeClr val="dk1"/>
                </a:solidFill>
                <a:latin typeface="Calibri"/>
                <a:ea typeface="Calibri"/>
                <a:cs typeface="Calibri"/>
                <a:sym typeface="Calibri"/>
              </a:rPr>
              <a:t>Add and subtract two 2-digit numbers</a:t>
            </a:r>
            <a:endParaRPr/>
          </a:p>
          <a:p>
            <a:pPr marL="0" marR="0" lvl="0" indent="0" algn="l" rtl="0">
              <a:spcBef>
                <a:spcPts val="0"/>
              </a:spcBef>
              <a:spcAft>
                <a:spcPts val="0"/>
              </a:spcAft>
              <a:buNone/>
            </a:pPr>
            <a:r>
              <a:rPr lang="en-GB" sz="700">
                <a:solidFill>
                  <a:schemeClr val="dk1"/>
                </a:solidFill>
                <a:latin typeface="Calibri"/>
                <a:ea typeface="Calibri"/>
                <a:cs typeface="Calibri"/>
                <a:sym typeface="Calibri"/>
              </a:rPr>
              <a:t>Find and make number bonds to 100</a:t>
            </a:r>
            <a:endParaRPr/>
          </a:p>
          <a:p>
            <a:pPr marL="0" marR="0" lvl="0" indent="0" algn="l" rtl="0">
              <a:spcBef>
                <a:spcPts val="0"/>
              </a:spcBef>
              <a:spcAft>
                <a:spcPts val="0"/>
              </a:spcAft>
              <a:buNone/>
            </a:pPr>
            <a:r>
              <a:rPr lang="en-GB" sz="700">
                <a:solidFill>
                  <a:schemeClr val="dk1"/>
                </a:solidFill>
                <a:latin typeface="Calibri"/>
                <a:ea typeface="Calibri"/>
                <a:cs typeface="Calibri"/>
                <a:sym typeface="Calibri"/>
              </a:rPr>
              <a:t>Add three 1 digit numbers</a:t>
            </a:r>
            <a:endParaRPr/>
          </a:p>
          <a:p>
            <a:pPr marL="0" marR="0" lvl="0" indent="0" algn="l" rtl="0">
              <a:spcBef>
                <a:spcPts val="0"/>
              </a:spcBef>
              <a:spcAft>
                <a:spcPts val="0"/>
              </a:spcAft>
              <a:buNone/>
            </a:pPr>
            <a:r>
              <a:rPr lang="en-GB" sz="700">
                <a:solidFill>
                  <a:schemeClr val="dk1"/>
                </a:solidFill>
                <a:latin typeface="Calibri"/>
                <a:ea typeface="Calibri"/>
                <a:cs typeface="Calibri"/>
                <a:sym typeface="Calibri"/>
              </a:rPr>
              <a:t>Recognising coins and notes </a:t>
            </a:r>
            <a:endParaRPr/>
          </a:p>
          <a:p>
            <a:pPr marL="0" marR="0" lvl="0" indent="0" algn="l" rtl="0">
              <a:spcBef>
                <a:spcPts val="0"/>
              </a:spcBef>
              <a:spcAft>
                <a:spcPts val="0"/>
              </a:spcAft>
              <a:buNone/>
            </a:pPr>
            <a:r>
              <a:rPr lang="en-GB" sz="700">
                <a:solidFill>
                  <a:schemeClr val="dk1"/>
                </a:solidFill>
                <a:latin typeface="Calibri"/>
                <a:ea typeface="Calibri"/>
                <a:cs typeface="Calibri"/>
                <a:sym typeface="Calibri"/>
              </a:rPr>
              <a:t>Counting money in pence, pounds, notes and coins.</a:t>
            </a:r>
            <a:endParaRPr/>
          </a:p>
          <a:p>
            <a:pPr marL="0" marR="0" lvl="0" indent="0" algn="l" rtl="0">
              <a:spcBef>
                <a:spcPts val="0"/>
              </a:spcBef>
              <a:spcAft>
                <a:spcPts val="0"/>
              </a:spcAft>
              <a:buNone/>
            </a:pPr>
            <a:r>
              <a:rPr lang="en-GB" sz="700">
                <a:solidFill>
                  <a:schemeClr val="dk1"/>
                </a:solidFill>
                <a:latin typeface="Calibri"/>
                <a:ea typeface="Calibri"/>
                <a:cs typeface="Calibri"/>
                <a:sym typeface="Calibri"/>
              </a:rPr>
              <a:t>Make the same amount</a:t>
            </a:r>
            <a:endParaRPr/>
          </a:p>
          <a:p>
            <a:pPr marL="0" marR="0" lvl="0" indent="0" algn="l" rtl="0">
              <a:spcBef>
                <a:spcPts val="0"/>
              </a:spcBef>
              <a:spcAft>
                <a:spcPts val="0"/>
              </a:spcAft>
              <a:buNone/>
            </a:pPr>
            <a:r>
              <a:rPr lang="en-GB" sz="700">
                <a:solidFill>
                  <a:schemeClr val="dk1"/>
                </a:solidFill>
                <a:latin typeface="Calibri"/>
                <a:ea typeface="Calibri"/>
                <a:cs typeface="Calibri"/>
                <a:sym typeface="Calibri"/>
              </a:rPr>
              <a:t>Compare money</a:t>
            </a:r>
            <a:endParaRPr/>
          </a:p>
          <a:p>
            <a:pPr marL="0" marR="0" lvl="0" indent="0" algn="l" rtl="0">
              <a:spcBef>
                <a:spcPts val="0"/>
              </a:spcBef>
              <a:spcAft>
                <a:spcPts val="0"/>
              </a:spcAft>
              <a:buNone/>
            </a:pPr>
            <a:r>
              <a:rPr lang="en-GB" sz="700">
                <a:solidFill>
                  <a:schemeClr val="dk1"/>
                </a:solidFill>
                <a:latin typeface="Calibri"/>
                <a:ea typeface="Calibri"/>
                <a:cs typeface="Calibri"/>
                <a:sym typeface="Calibri"/>
              </a:rPr>
              <a:t>Find the total, difference and change</a:t>
            </a:r>
            <a:endParaRPr/>
          </a:p>
          <a:p>
            <a:pPr marL="0" marR="0" lvl="0" indent="0" algn="l" rtl="0">
              <a:spcBef>
                <a:spcPts val="0"/>
              </a:spcBef>
              <a:spcAft>
                <a:spcPts val="0"/>
              </a:spcAft>
              <a:buNone/>
            </a:pPr>
            <a:r>
              <a:rPr lang="en-GB" sz="700">
                <a:solidFill>
                  <a:schemeClr val="dk1"/>
                </a:solidFill>
                <a:latin typeface="Calibri"/>
                <a:ea typeface="Calibri"/>
                <a:cs typeface="Calibri"/>
                <a:sym typeface="Calibri"/>
              </a:rPr>
              <a:t>Solve two-step problems </a:t>
            </a:r>
            <a:endParaRPr/>
          </a:p>
          <a:p>
            <a:pPr marL="0" marR="0" lvl="0" indent="0" algn="l" rtl="0">
              <a:spcBef>
                <a:spcPts val="0"/>
              </a:spcBef>
              <a:spcAft>
                <a:spcPts val="0"/>
              </a:spcAft>
              <a:buNone/>
            </a:pPr>
            <a:r>
              <a:rPr lang="en-GB" sz="700">
                <a:solidFill>
                  <a:schemeClr val="dk1"/>
                </a:solidFill>
                <a:latin typeface="Calibri"/>
                <a:ea typeface="Calibri"/>
                <a:cs typeface="Calibri"/>
                <a:sym typeface="Calibri"/>
              </a:rPr>
              <a:t>Make and add equal groups</a:t>
            </a:r>
            <a:endParaRPr/>
          </a:p>
          <a:p>
            <a:pPr marL="0" marR="0" lvl="0" indent="0" algn="l" rtl="0">
              <a:spcBef>
                <a:spcPts val="0"/>
              </a:spcBef>
              <a:spcAft>
                <a:spcPts val="0"/>
              </a:spcAft>
              <a:buNone/>
            </a:pPr>
            <a:r>
              <a:rPr lang="en-GB" sz="700">
                <a:solidFill>
                  <a:schemeClr val="dk1"/>
                </a:solidFill>
                <a:latin typeface="Calibri"/>
                <a:ea typeface="Calibri"/>
                <a:cs typeface="Calibri"/>
                <a:sym typeface="Calibri"/>
              </a:rPr>
              <a:t>Make arrays </a:t>
            </a:r>
            <a:endParaRPr/>
          </a:p>
          <a:p>
            <a:pPr marL="0" marR="0" lvl="0" indent="0" algn="l" rtl="0">
              <a:spcBef>
                <a:spcPts val="0"/>
              </a:spcBef>
              <a:spcAft>
                <a:spcPts val="0"/>
              </a:spcAft>
              <a:buNone/>
            </a:pPr>
            <a:endParaRPr sz="700">
              <a:solidFill>
                <a:schemeClr val="dk1"/>
              </a:solidFill>
              <a:latin typeface="Calibri"/>
              <a:ea typeface="Calibri"/>
              <a:cs typeface="Calibri"/>
              <a:sym typeface="Calibri"/>
            </a:endParaRPr>
          </a:p>
          <a:p>
            <a:pPr marL="0" marR="0" lvl="0" indent="0" algn="l" rtl="0">
              <a:spcBef>
                <a:spcPts val="0"/>
              </a:spcBef>
              <a:spcAft>
                <a:spcPts val="0"/>
              </a:spcAft>
              <a:buNone/>
            </a:pPr>
            <a:endParaRPr sz="700">
              <a:solidFill>
                <a:schemeClr val="dk1"/>
              </a:solidFill>
              <a:latin typeface="Calibri"/>
              <a:ea typeface="Calibri"/>
              <a:cs typeface="Calibri"/>
              <a:sym typeface="Calibri"/>
            </a:endParaRPr>
          </a:p>
        </p:txBody>
      </p:sp>
      <p:sp>
        <p:nvSpPr>
          <p:cNvPr id="117" name="Google Shape;117;p1"/>
          <p:cNvSpPr/>
          <p:nvPr/>
        </p:nvSpPr>
        <p:spPr>
          <a:xfrm>
            <a:off x="0" y="4200270"/>
            <a:ext cx="2934404" cy="95410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800">
                <a:solidFill>
                  <a:schemeClr val="dk1"/>
                </a:solidFill>
                <a:latin typeface="Calibri"/>
                <a:ea typeface="Calibri"/>
                <a:cs typeface="Calibri"/>
                <a:sym typeface="Calibri"/>
              </a:rPr>
              <a:t>Unpick different song/music genres and how these are created using technology</a:t>
            </a:r>
            <a:endParaRPr sz="800">
              <a:solidFill>
                <a:schemeClr val="dk1"/>
              </a:solidFill>
              <a:latin typeface="Calibri"/>
              <a:ea typeface="Calibri"/>
              <a:cs typeface="Calibri"/>
              <a:sym typeface="Calibri"/>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0" marR="0" lvl="0" indent="0" algn="l" rtl="0">
              <a:spcBef>
                <a:spcPts val="0"/>
              </a:spcBef>
              <a:spcAft>
                <a:spcPts val="0"/>
              </a:spcAft>
              <a:buNone/>
            </a:pPr>
            <a:r>
              <a:rPr lang="en-GB" sz="800">
                <a:solidFill>
                  <a:schemeClr val="dk1"/>
                </a:solidFill>
                <a:latin typeface="Calibri"/>
                <a:ea typeface="Calibri"/>
                <a:cs typeface="Calibri"/>
                <a:sym typeface="Calibri"/>
              </a:rPr>
              <a:t>Record the song made from live loops and export to teacher ipad</a:t>
            </a:r>
            <a:endParaRPr sz="800">
              <a:solidFill>
                <a:schemeClr val="dk1"/>
              </a:solidFill>
              <a:latin typeface="Calibri"/>
              <a:ea typeface="Calibri"/>
              <a:cs typeface="Calibri"/>
              <a:sym typeface="Calibri"/>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0" marR="0" lvl="0" indent="0" algn="l" rtl="0">
              <a:spcBef>
                <a:spcPts val="0"/>
              </a:spcBef>
              <a:spcAft>
                <a:spcPts val="0"/>
              </a:spcAft>
              <a:buNone/>
            </a:pPr>
            <a:r>
              <a:rPr lang="en-GB" sz="800">
                <a:solidFill>
                  <a:schemeClr val="dk1"/>
                </a:solidFill>
                <a:latin typeface="Calibri"/>
                <a:ea typeface="Calibri"/>
                <a:cs typeface="Calibri"/>
                <a:sym typeface="Calibri"/>
              </a:rPr>
              <a:t>Create a song that has 4 sections - one for each genre of music we have learnt about and save the project</a:t>
            </a:r>
            <a:endParaRPr sz="700">
              <a:solidFill>
                <a:schemeClr val="dk1"/>
              </a:solidFill>
              <a:latin typeface="Calibri"/>
              <a:ea typeface="Calibri"/>
              <a:cs typeface="Calibri"/>
              <a:sym typeface="Calibri"/>
            </a:endParaRPr>
          </a:p>
        </p:txBody>
      </p:sp>
      <p:sp>
        <p:nvSpPr>
          <p:cNvPr id="118" name="Google Shape;118;p1"/>
          <p:cNvSpPr/>
          <p:nvPr/>
        </p:nvSpPr>
        <p:spPr>
          <a:xfrm>
            <a:off x="6601311" y="4223236"/>
            <a:ext cx="3167072"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800">
                <a:solidFill>
                  <a:schemeClr val="dk1"/>
                </a:solidFill>
                <a:latin typeface="Calibri"/>
                <a:ea typeface="Calibri"/>
                <a:cs typeface="Calibri"/>
                <a:sym typeface="Calibri"/>
              </a:rPr>
              <a:t>Can identify people who are special to them understand what makes a good friend </a:t>
            </a:r>
            <a:endParaRPr/>
          </a:p>
          <a:p>
            <a:pPr marL="0" marR="0" lvl="0" indent="0" algn="l" rtl="0">
              <a:spcBef>
                <a:spcPts val="0"/>
              </a:spcBef>
              <a:spcAft>
                <a:spcPts val="0"/>
              </a:spcAft>
              <a:buNone/>
            </a:pPr>
            <a:r>
              <a:rPr lang="en-GB" sz="800">
                <a:solidFill>
                  <a:schemeClr val="dk1"/>
                </a:solidFill>
                <a:latin typeface="Calibri"/>
                <a:ea typeface="Calibri"/>
                <a:cs typeface="Calibri"/>
                <a:sym typeface="Calibri"/>
              </a:rPr>
              <a:t>Can demonstrate how they show someone they care </a:t>
            </a:r>
            <a:endParaRPr/>
          </a:p>
          <a:p>
            <a:pPr marL="0" marR="0" lvl="0" indent="0" algn="l" rtl="0">
              <a:spcBef>
                <a:spcPts val="0"/>
              </a:spcBef>
              <a:spcAft>
                <a:spcPts val="0"/>
              </a:spcAft>
              <a:buNone/>
            </a:pPr>
            <a:r>
              <a:rPr lang="en-GB" sz="800">
                <a:solidFill>
                  <a:schemeClr val="dk1"/>
                </a:solidFill>
                <a:latin typeface="Calibri"/>
                <a:ea typeface="Calibri"/>
                <a:cs typeface="Calibri"/>
                <a:sym typeface="Calibri"/>
              </a:rPr>
              <a:t>understand how people might feel if they are  left out or excluded from friendships </a:t>
            </a:r>
            <a:endParaRPr/>
          </a:p>
          <a:p>
            <a:pPr marL="0" marR="0" lvl="0" indent="0" algn="l" rtl="0">
              <a:spcBef>
                <a:spcPts val="0"/>
              </a:spcBef>
              <a:spcAft>
                <a:spcPts val="0"/>
              </a:spcAft>
              <a:buNone/>
            </a:pPr>
            <a:r>
              <a:rPr lang="en-GB" sz="800">
                <a:solidFill>
                  <a:schemeClr val="dk1"/>
                </a:solidFill>
                <a:latin typeface="Calibri"/>
                <a:ea typeface="Calibri"/>
                <a:cs typeface="Calibri"/>
                <a:sym typeface="Calibri"/>
              </a:rPr>
              <a:t>Recognise when someone needs a friend and </a:t>
            </a:r>
            <a:endParaRPr/>
          </a:p>
          <a:p>
            <a:pPr marL="0" marR="0" lvl="0" indent="0" algn="l" rtl="0">
              <a:spcBef>
                <a:spcPts val="0"/>
              </a:spcBef>
              <a:spcAft>
                <a:spcPts val="0"/>
              </a:spcAft>
              <a:buNone/>
            </a:pPr>
            <a:r>
              <a:rPr lang="en-GB" sz="800">
                <a:solidFill>
                  <a:schemeClr val="dk1"/>
                </a:solidFill>
                <a:latin typeface="Calibri"/>
                <a:ea typeface="Calibri"/>
                <a:cs typeface="Calibri"/>
                <a:sym typeface="Calibri"/>
              </a:rPr>
              <a:t>Know some ways to approach making friends </a:t>
            </a:r>
            <a:endParaRPr/>
          </a:p>
          <a:p>
            <a:pPr marL="0" marR="0" lvl="0" indent="0" algn="l" rtl="0">
              <a:spcBef>
                <a:spcPts val="0"/>
              </a:spcBef>
              <a:spcAft>
                <a:spcPts val="0"/>
              </a:spcAft>
              <a:buNone/>
            </a:pPr>
            <a:r>
              <a:rPr lang="en-GB" sz="800">
                <a:solidFill>
                  <a:schemeClr val="dk1"/>
                </a:solidFill>
                <a:latin typeface="Calibri"/>
                <a:ea typeface="Calibri"/>
                <a:cs typeface="Calibri"/>
                <a:sym typeface="Calibri"/>
              </a:rPr>
              <a:t>Know who they can talk to if they are worried about friendships </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p:txBody>
      </p:sp>
      <p:sp>
        <p:nvSpPr>
          <p:cNvPr id="119" name="Google Shape;119;p1"/>
          <p:cNvSpPr/>
          <p:nvPr/>
        </p:nvSpPr>
        <p:spPr>
          <a:xfrm>
            <a:off x="3291148" y="397222"/>
            <a:ext cx="3071552" cy="10772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800">
                <a:solidFill>
                  <a:schemeClr val="dk1"/>
                </a:solidFill>
                <a:latin typeface="Calibri"/>
                <a:ea typeface="Calibri"/>
                <a:cs typeface="Calibri"/>
                <a:sym typeface="Calibri"/>
              </a:rPr>
              <a:t>Develop an awareness of the past, using common words and phrases relating to the passing of time </a:t>
            </a:r>
            <a:endParaRPr/>
          </a:p>
          <a:p>
            <a:pPr marL="0" marR="0" lvl="0" indent="0" algn="l" rtl="0">
              <a:spcBef>
                <a:spcPts val="0"/>
              </a:spcBef>
              <a:spcAft>
                <a:spcPts val="0"/>
              </a:spcAft>
              <a:buNone/>
            </a:pPr>
            <a:r>
              <a:rPr lang="en-GB" sz="800">
                <a:solidFill>
                  <a:schemeClr val="dk1"/>
                </a:solidFill>
                <a:latin typeface="Calibri"/>
                <a:ea typeface="Calibri"/>
                <a:cs typeface="Calibri"/>
                <a:sym typeface="Calibri"/>
              </a:rPr>
              <a:t>Choose and use parts of stories and other sources that they know and understand key features of events </a:t>
            </a:r>
            <a:endParaRPr/>
          </a:p>
          <a:p>
            <a:pPr marL="0" marR="0" lvl="0" indent="0" algn="l" rtl="0">
              <a:spcBef>
                <a:spcPts val="0"/>
              </a:spcBef>
              <a:spcAft>
                <a:spcPts val="0"/>
              </a:spcAft>
              <a:buNone/>
            </a:pPr>
            <a:r>
              <a:rPr lang="en-GB" sz="800">
                <a:solidFill>
                  <a:schemeClr val="dk1"/>
                </a:solidFill>
                <a:latin typeface="Calibri"/>
                <a:ea typeface="Calibri"/>
                <a:cs typeface="Calibri"/>
                <a:sym typeface="Calibri"/>
              </a:rPr>
              <a:t>Understand some of the ways in which we find out about the past Identify different ways in which it is represented </a:t>
            </a:r>
            <a:endParaRPr/>
          </a:p>
          <a:p>
            <a:pPr marL="0" marR="0" lvl="0" indent="0" algn="l" rtl="0">
              <a:spcBef>
                <a:spcPts val="0"/>
              </a:spcBef>
              <a:spcAft>
                <a:spcPts val="0"/>
              </a:spcAft>
              <a:buNone/>
            </a:pPr>
            <a:r>
              <a:rPr lang="en-GB" sz="800">
                <a:solidFill>
                  <a:schemeClr val="dk1"/>
                </a:solidFill>
                <a:latin typeface="Calibri"/>
                <a:ea typeface="Calibri"/>
                <a:cs typeface="Calibri"/>
                <a:sym typeface="Calibri"/>
              </a:rPr>
              <a:t>Use a wide vocabulary of everyday historical terms </a:t>
            </a:r>
            <a:endParaRPr/>
          </a:p>
          <a:p>
            <a:pPr marL="0" marR="0" lvl="0" indent="0" algn="l" rtl="0">
              <a:spcBef>
                <a:spcPts val="0"/>
              </a:spcBef>
              <a:spcAft>
                <a:spcPts val="0"/>
              </a:spcAft>
              <a:buNone/>
            </a:pPr>
            <a:r>
              <a:rPr lang="en-GB" sz="800">
                <a:solidFill>
                  <a:schemeClr val="dk1"/>
                </a:solidFill>
                <a:latin typeface="Calibri"/>
                <a:ea typeface="Calibri"/>
                <a:cs typeface="Calibri"/>
                <a:sym typeface="Calibri"/>
              </a:rPr>
              <a:t>Know where events they study fit within a chronological framework.</a:t>
            </a:r>
            <a:endParaRPr sz="800">
              <a:solidFill>
                <a:schemeClr val="dk1"/>
              </a:solidFill>
              <a:latin typeface="Calibri"/>
              <a:ea typeface="Calibri"/>
              <a:cs typeface="Calibri"/>
              <a:sym typeface="Calibri"/>
            </a:endParaRPr>
          </a:p>
        </p:txBody>
      </p:sp>
      <p:sp>
        <p:nvSpPr>
          <p:cNvPr id="3" name="TextBox 2"/>
          <p:cNvSpPr txBox="1"/>
          <p:nvPr/>
        </p:nvSpPr>
        <p:spPr>
          <a:xfrm>
            <a:off x="6659555" y="5924285"/>
            <a:ext cx="2985377" cy="200055"/>
          </a:xfrm>
          <a:prstGeom prst="rect">
            <a:avLst/>
          </a:prstGeom>
          <a:noFill/>
        </p:spPr>
        <p:txBody>
          <a:bodyPr wrap="square" rtlCol="0">
            <a:spAutoFit/>
          </a:bodyPr>
          <a:lstStyle/>
          <a:p>
            <a:r>
              <a:rPr lang="en-GB" sz="700" dirty="0" smtClean="0">
                <a:latin typeface="+mj-lt"/>
              </a:rPr>
              <a:t>TBC in SPRING 1  </a:t>
            </a:r>
            <a:endParaRPr lang="en-GB" sz="700" dirty="0">
              <a:latin typeface="+mj-lt"/>
            </a:endParaRPr>
          </a:p>
        </p:txBody>
      </p:sp>
      <p:sp>
        <p:nvSpPr>
          <p:cNvPr id="40" name="TextBox 39"/>
          <p:cNvSpPr txBox="1"/>
          <p:nvPr/>
        </p:nvSpPr>
        <p:spPr>
          <a:xfrm>
            <a:off x="6811955" y="6076685"/>
            <a:ext cx="2985377" cy="200055"/>
          </a:xfrm>
          <a:prstGeom prst="rect">
            <a:avLst/>
          </a:prstGeom>
          <a:noFill/>
        </p:spPr>
        <p:txBody>
          <a:bodyPr wrap="square" rtlCol="0">
            <a:spAutoFit/>
          </a:bodyPr>
          <a:lstStyle/>
          <a:p>
            <a:r>
              <a:rPr lang="en-GB" sz="700" dirty="0" smtClean="0">
                <a:latin typeface="+mj-lt"/>
              </a:rPr>
              <a:t>TBC in SPRING 1  </a:t>
            </a:r>
            <a:endParaRPr lang="en-GB" sz="700" dirty="0">
              <a:latin typeface="+mj-lt"/>
            </a:endParaRPr>
          </a:p>
        </p:txBody>
      </p:sp>
      <p:sp>
        <p:nvSpPr>
          <p:cNvPr id="5" name="Rectangle 4"/>
          <p:cNvSpPr/>
          <p:nvPr/>
        </p:nvSpPr>
        <p:spPr>
          <a:xfrm>
            <a:off x="3343208" y="2260099"/>
            <a:ext cx="1503112" cy="7161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6" name="TextBox 5"/>
          <p:cNvSpPr txBox="1"/>
          <p:nvPr/>
        </p:nvSpPr>
        <p:spPr>
          <a:xfrm>
            <a:off x="3343208" y="2302568"/>
            <a:ext cx="1458347" cy="584775"/>
          </a:xfrm>
          <a:prstGeom prst="rect">
            <a:avLst/>
          </a:prstGeom>
          <a:noFill/>
        </p:spPr>
        <p:txBody>
          <a:bodyPr wrap="square" rtlCol="0">
            <a:spAutoFit/>
          </a:bodyPr>
          <a:lstStyle/>
          <a:p>
            <a:pPr algn="ctr"/>
            <a:r>
              <a:rPr lang="en-GB" sz="1600" dirty="0" smtClean="0"/>
              <a:t>Year 2 Topic </a:t>
            </a:r>
          </a:p>
          <a:p>
            <a:pPr algn="ctr"/>
            <a:r>
              <a:rPr lang="en-GB" sz="1600" dirty="0" smtClean="0"/>
              <a:t>Web</a:t>
            </a:r>
            <a:endParaRPr lang="en-GB" sz="1600" dirty="0"/>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744</Words>
  <Application>Microsoft Office PowerPoint</Application>
  <PresentationFormat>A4 Paper (210x297 mm)</PresentationFormat>
  <Paragraphs>79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Helvetica Neue</vt: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wilding</dc:creator>
  <cp:lastModifiedBy>Patel, Krupa (Student)</cp:lastModifiedBy>
  <cp:revision>1</cp:revision>
  <dcterms:created xsi:type="dcterms:W3CDTF">2021-10-05T07:41:03Z</dcterms:created>
  <dcterms:modified xsi:type="dcterms:W3CDTF">2023-11-08T12:45:37Z</dcterms:modified>
</cp:coreProperties>
</file>