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9906000" cy="6858000" type="A4"/>
  <p:notesSz cx="6858000" cy="9144000"/>
  <p:embeddedFontLst>
    <p:embeddedFont>
      <p:font typeface="Helvetica Neue" panose="020B0604020202020204" charset="0"/>
      <p:regular r:id="rId4"/>
      <p:bold r:id="rId5"/>
      <p:italic r:id="rId6"/>
      <p:boldItalic r:id="rId7"/>
    </p:embeddedFont>
    <p:embeddedFont>
      <p:font typeface="Calibri" panose="020F0502020204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xd6brUdhxEvBT9nkf+5r4HUEqW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heme" Target="theme/theme1.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5251054"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917179"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4211340" y="987427"/>
            <a:ext cx="5014913" cy="4873625"/>
          </a:xfrm>
          <a:prstGeom prst="rect">
            <a:avLst/>
          </a:prstGeom>
          <a:noFill/>
          <a:ln>
            <a:noFill/>
          </a:ln>
        </p:spPr>
      </p:sp>
      <p:sp>
        <p:nvSpPr>
          <p:cNvPr id="64" name="Google Shape;64;p11"/>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136476" y="2076"/>
            <a:ext cx="10042476" cy="6858000"/>
          </a:xfrm>
          <a:prstGeom prst="rect">
            <a:avLst/>
          </a:prstGeom>
          <a:noFill/>
          <a:ln>
            <a:noFill/>
          </a:ln>
        </p:spPr>
      </p:pic>
      <p:sp>
        <p:nvSpPr>
          <p:cNvPr id="85" name="Google Shape;85;p1"/>
          <p:cNvSpPr txBox="1"/>
          <p:nvPr/>
        </p:nvSpPr>
        <p:spPr>
          <a:xfrm>
            <a:off x="4616824" y="179294"/>
            <a:ext cx="18473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86" name="Google Shape;86;p1"/>
          <p:cNvSpPr/>
          <p:nvPr/>
        </p:nvSpPr>
        <p:spPr>
          <a:xfrm>
            <a:off x="1141647" y="179294"/>
            <a:ext cx="827830" cy="231915"/>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7" name="Google Shape;87;p1"/>
          <p:cNvSpPr txBox="1"/>
          <p:nvPr/>
        </p:nvSpPr>
        <p:spPr>
          <a:xfrm>
            <a:off x="-1980" y="104552"/>
            <a:ext cx="2943717"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Science: Animals – Living things and their Habitats</a:t>
            </a:r>
            <a:endParaRPr/>
          </a:p>
        </p:txBody>
      </p:sp>
      <p:sp>
        <p:nvSpPr>
          <p:cNvPr id="88" name="Google Shape;88;p1"/>
          <p:cNvSpPr txBox="1"/>
          <p:nvPr/>
        </p:nvSpPr>
        <p:spPr>
          <a:xfrm>
            <a:off x="-48028" y="256600"/>
            <a:ext cx="3197698" cy="20620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dirty="0">
                <a:solidFill>
                  <a:schemeClr val="dk1"/>
                </a:solidFill>
                <a:latin typeface="Calibri"/>
                <a:ea typeface="Calibri"/>
                <a:cs typeface="Calibri"/>
                <a:sym typeface="Calibri"/>
              </a:rPr>
              <a:t>Explore and compare the differences between things that are living, dead, and things that have never been alive</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Identify that most living things live in habitats to which they are suited and describe how different habitats provide for the basic needs of different kinds of animals and plants, and how they depend on each other</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Asking simple questions and recognising that they can be answered in different ways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Observing closely, using simple equipment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Performing simple tests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Identifying and classifying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Using their observations and ideas to suggest answers to </a:t>
            </a:r>
            <a:r>
              <a:rPr lang="en-GB" sz="800" dirty="0" smtClean="0">
                <a:solidFill>
                  <a:schemeClr val="dk1"/>
                </a:solidFill>
                <a:latin typeface="Calibri"/>
                <a:ea typeface="Calibri"/>
                <a:cs typeface="Calibri"/>
                <a:sym typeface="Calibri"/>
              </a:rPr>
              <a:t>questions.</a:t>
            </a:r>
            <a:endParaRPr dirty="0"/>
          </a:p>
          <a:p>
            <a:pPr marL="0" marR="0" lvl="0" indent="0" algn="l" rtl="0">
              <a:spcBef>
                <a:spcPts val="0"/>
              </a:spcBef>
              <a:spcAft>
                <a:spcPts val="0"/>
              </a:spcAft>
              <a:buNone/>
            </a:pPr>
            <a:endParaRPr sz="800" dirty="0">
              <a:solidFill>
                <a:schemeClr val="dk1"/>
              </a:solidFill>
              <a:latin typeface="Calibri"/>
              <a:ea typeface="Calibri"/>
              <a:cs typeface="Calibri"/>
              <a:sym typeface="Calibri"/>
            </a:endParaRPr>
          </a:p>
          <a:p>
            <a:pPr marL="0" marR="0" lvl="0" indent="0" algn="l" rtl="0">
              <a:spcBef>
                <a:spcPts val="0"/>
              </a:spcBef>
              <a:spcAft>
                <a:spcPts val="0"/>
              </a:spcAft>
              <a:buNone/>
            </a:pPr>
            <a:endParaRPr sz="800" dirty="0">
              <a:solidFill>
                <a:schemeClr val="dk1"/>
              </a:solidFill>
              <a:latin typeface="Calibri"/>
              <a:ea typeface="Calibri"/>
              <a:cs typeface="Calibri"/>
              <a:sym typeface="Calibri"/>
            </a:endParaRPr>
          </a:p>
          <a:p>
            <a:pPr marL="0" marR="0" lvl="0" indent="0" algn="l" rtl="0">
              <a:spcBef>
                <a:spcPts val="0"/>
              </a:spcBef>
              <a:spcAft>
                <a:spcPts val="0"/>
              </a:spcAft>
              <a:buNone/>
            </a:pPr>
            <a:endParaRPr sz="800" dirty="0">
              <a:solidFill>
                <a:schemeClr val="dk1"/>
              </a:solidFill>
              <a:latin typeface="Calibri"/>
              <a:ea typeface="Calibri"/>
              <a:cs typeface="Calibri"/>
              <a:sym typeface="Calibri"/>
            </a:endParaRPr>
          </a:p>
          <a:p>
            <a:pPr marL="0" marR="0" lvl="0" indent="0" algn="l" rtl="0">
              <a:spcBef>
                <a:spcPts val="0"/>
              </a:spcBef>
              <a:spcAft>
                <a:spcPts val="0"/>
              </a:spcAft>
              <a:buNone/>
            </a:pPr>
            <a:endParaRPr sz="800" dirty="0">
              <a:solidFill>
                <a:schemeClr val="dk1"/>
              </a:solidFill>
              <a:latin typeface="Calibri"/>
              <a:ea typeface="Calibri"/>
              <a:cs typeface="Calibri"/>
              <a:sym typeface="Calibri"/>
            </a:endParaRPr>
          </a:p>
        </p:txBody>
      </p:sp>
      <p:sp>
        <p:nvSpPr>
          <p:cNvPr id="90" name="Google Shape;90;p1"/>
          <p:cNvSpPr/>
          <p:nvPr/>
        </p:nvSpPr>
        <p:spPr>
          <a:xfrm>
            <a:off x="3985549" y="256600"/>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1" name="Google Shape;91;p1"/>
          <p:cNvSpPr txBox="1"/>
          <p:nvPr/>
        </p:nvSpPr>
        <p:spPr>
          <a:xfrm>
            <a:off x="3328788" y="120729"/>
            <a:ext cx="2943716"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History: Bonfire Night and the Great Fire of London.</a:t>
            </a:r>
            <a:endParaRPr/>
          </a:p>
        </p:txBody>
      </p:sp>
      <p:sp>
        <p:nvSpPr>
          <p:cNvPr id="92" name="Google Shape;92;p1"/>
          <p:cNvSpPr/>
          <p:nvPr/>
        </p:nvSpPr>
        <p:spPr>
          <a:xfrm>
            <a:off x="7278642" y="235308"/>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3" name="Google Shape;93;p1"/>
          <p:cNvSpPr txBox="1"/>
          <p:nvPr/>
        </p:nvSpPr>
        <p:spPr>
          <a:xfrm>
            <a:off x="6621881" y="99437"/>
            <a:ext cx="328411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Maths: See individual teachers MTP for specific outcomes.</a:t>
            </a:r>
            <a:endParaRPr sz="1000" u="sng">
              <a:solidFill>
                <a:schemeClr val="dk1"/>
              </a:solidFill>
              <a:latin typeface="Calibri"/>
              <a:ea typeface="Calibri"/>
              <a:cs typeface="Calibri"/>
              <a:sym typeface="Calibri"/>
            </a:endParaRPr>
          </a:p>
        </p:txBody>
      </p:sp>
      <p:sp>
        <p:nvSpPr>
          <p:cNvPr id="94" name="Google Shape;94;p1"/>
          <p:cNvSpPr/>
          <p:nvPr/>
        </p:nvSpPr>
        <p:spPr>
          <a:xfrm>
            <a:off x="627044" y="2192218"/>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5" name="Google Shape;95;p1"/>
          <p:cNvSpPr txBox="1"/>
          <p:nvPr/>
        </p:nvSpPr>
        <p:spPr>
          <a:xfrm>
            <a:off x="-29717" y="2056347"/>
            <a:ext cx="183486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Art: Festivals and Celebrations </a:t>
            </a:r>
            <a:endParaRPr sz="1000" u="sng">
              <a:solidFill>
                <a:schemeClr val="dk1"/>
              </a:solidFill>
              <a:latin typeface="Calibri"/>
              <a:ea typeface="Calibri"/>
              <a:cs typeface="Calibri"/>
              <a:sym typeface="Calibri"/>
            </a:endParaRPr>
          </a:p>
        </p:txBody>
      </p:sp>
      <p:sp>
        <p:nvSpPr>
          <p:cNvPr id="96" name="Google Shape;96;p1"/>
          <p:cNvSpPr/>
          <p:nvPr/>
        </p:nvSpPr>
        <p:spPr>
          <a:xfrm>
            <a:off x="7258072" y="2136350"/>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7" name="Google Shape;97;p1"/>
          <p:cNvSpPr txBox="1"/>
          <p:nvPr/>
        </p:nvSpPr>
        <p:spPr>
          <a:xfrm>
            <a:off x="6601311" y="2000479"/>
            <a:ext cx="117852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English:</a:t>
            </a:r>
            <a:endParaRPr sz="1000" u="sng">
              <a:solidFill>
                <a:schemeClr val="dk1"/>
              </a:solidFill>
              <a:latin typeface="Calibri"/>
              <a:ea typeface="Calibri"/>
              <a:cs typeface="Calibri"/>
              <a:sym typeface="Calibri"/>
            </a:endParaRPr>
          </a:p>
        </p:txBody>
      </p:sp>
      <p:sp>
        <p:nvSpPr>
          <p:cNvPr id="98" name="Google Shape;98;p1"/>
          <p:cNvSpPr/>
          <p:nvPr/>
        </p:nvSpPr>
        <p:spPr>
          <a:xfrm>
            <a:off x="3932459" y="3566628"/>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9" name="Google Shape;99;p1"/>
          <p:cNvSpPr txBox="1"/>
          <p:nvPr/>
        </p:nvSpPr>
        <p:spPr>
          <a:xfrm>
            <a:off x="3275698" y="3430757"/>
            <a:ext cx="117852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P.E: Dance</a:t>
            </a:r>
            <a:endParaRPr sz="1000" u="sng">
              <a:solidFill>
                <a:schemeClr val="dk1"/>
              </a:solidFill>
              <a:latin typeface="Calibri"/>
              <a:ea typeface="Calibri"/>
              <a:cs typeface="Calibri"/>
              <a:sym typeface="Calibri"/>
            </a:endParaRPr>
          </a:p>
        </p:txBody>
      </p:sp>
      <p:sp>
        <p:nvSpPr>
          <p:cNvPr id="100" name="Google Shape;100;p1"/>
          <p:cNvSpPr/>
          <p:nvPr/>
        </p:nvSpPr>
        <p:spPr>
          <a:xfrm>
            <a:off x="617900" y="4068870"/>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
          <p:cNvSpPr txBox="1"/>
          <p:nvPr/>
        </p:nvSpPr>
        <p:spPr>
          <a:xfrm>
            <a:off x="-94147" y="3944709"/>
            <a:ext cx="296395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Computing: Music Tech</a:t>
            </a:r>
            <a:endParaRPr sz="900" b="1" u="sng">
              <a:solidFill>
                <a:schemeClr val="dk1"/>
              </a:solidFill>
              <a:latin typeface="Calibri"/>
              <a:ea typeface="Calibri"/>
              <a:cs typeface="Calibri"/>
              <a:sym typeface="Calibri"/>
            </a:endParaRPr>
          </a:p>
          <a:p>
            <a:pPr marL="0" marR="0" lvl="0" indent="0" algn="l" rtl="0">
              <a:spcBef>
                <a:spcPts val="0"/>
              </a:spcBef>
              <a:spcAft>
                <a:spcPts val="0"/>
              </a:spcAft>
              <a:buNone/>
            </a:pPr>
            <a:r>
              <a:rPr lang="en-GB" sz="1000" b="1" u="sng">
                <a:solidFill>
                  <a:schemeClr val="dk1"/>
                </a:solidFill>
                <a:latin typeface="Calibri"/>
                <a:ea typeface="Calibri"/>
                <a:cs typeface="Calibri"/>
                <a:sym typeface="Calibri"/>
              </a:rPr>
              <a:t> </a:t>
            </a:r>
            <a:endParaRPr sz="1000" b="1" u="sng">
              <a:solidFill>
                <a:schemeClr val="dk1"/>
              </a:solidFill>
              <a:latin typeface="Calibri"/>
              <a:ea typeface="Calibri"/>
              <a:cs typeface="Calibri"/>
              <a:sym typeface="Calibri"/>
            </a:endParaRPr>
          </a:p>
        </p:txBody>
      </p:sp>
      <p:sp>
        <p:nvSpPr>
          <p:cNvPr id="102" name="Google Shape;102;p1"/>
          <p:cNvSpPr/>
          <p:nvPr/>
        </p:nvSpPr>
        <p:spPr>
          <a:xfrm>
            <a:off x="3932459" y="5391352"/>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3" name="Google Shape;103;p1"/>
          <p:cNvSpPr txBox="1"/>
          <p:nvPr/>
        </p:nvSpPr>
        <p:spPr>
          <a:xfrm>
            <a:off x="3275703" y="5255475"/>
            <a:ext cx="3167100" cy="1569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British Values: (link to PSHE lessons) </a:t>
            </a:r>
            <a:endParaRPr sz="1000" b="1" u="sng">
              <a:solidFill>
                <a:schemeClr val="dk1"/>
              </a:solidFill>
              <a:latin typeface="Calibri"/>
              <a:ea typeface="Calibri"/>
              <a:cs typeface="Calibri"/>
              <a:sym typeface="Calibri"/>
            </a:endParaRPr>
          </a:p>
          <a:p>
            <a:pPr marL="0" marR="0" lvl="0" indent="0" algn="l" rtl="0">
              <a:spcBef>
                <a:spcPts val="0"/>
              </a:spcBef>
              <a:spcAft>
                <a:spcPts val="0"/>
              </a:spcAft>
              <a:buNone/>
            </a:pPr>
            <a:endParaRPr sz="1000" b="1" u="sng">
              <a:solidFill>
                <a:schemeClr val="dk1"/>
              </a:solidFill>
              <a:latin typeface="Calibri"/>
              <a:ea typeface="Calibri"/>
              <a:cs typeface="Calibri"/>
              <a:sym typeface="Calibri"/>
            </a:endParaRPr>
          </a:p>
          <a:p>
            <a:pPr marL="0" marR="0" lvl="0" indent="0" algn="l" rtl="0">
              <a:spcBef>
                <a:spcPts val="0"/>
              </a:spcBef>
              <a:spcAft>
                <a:spcPts val="0"/>
              </a:spcAft>
              <a:buNone/>
            </a:pPr>
            <a:r>
              <a:rPr lang="en-GB" sz="800" b="1" u="sng">
                <a:solidFill>
                  <a:schemeClr val="dk1"/>
                </a:solidFill>
                <a:latin typeface="Calibri"/>
                <a:ea typeface="Calibri"/>
                <a:cs typeface="Calibri"/>
                <a:sym typeface="Calibri"/>
              </a:rPr>
              <a:t>T</a:t>
            </a:r>
            <a:r>
              <a:rPr lang="en-GB" sz="800">
                <a:solidFill>
                  <a:schemeClr val="dk1"/>
                </a:solidFill>
                <a:latin typeface="Calibri"/>
                <a:ea typeface="Calibri"/>
                <a:cs typeface="Calibri"/>
                <a:sym typeface="Calibri"/>
              </a:rPr>
              <a:t>o develop an understanding of voting rights from the past to now. (Democracy) </a:t>
            </a:r>
            <a:endParaRPr sz="800">
              <a:solidFill>
                <a:schemeClr val="dk1"/>
              </a:solidFill>
              <a:latin typeface="Calibri"/>
              <a:ea typeface="Calibri"/>
              <a:cs typeface="Calibri"/>
              <a:sym typeface="Calibri"/>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Fire safety rules and To understand right from wrong ((Rule of Law and respect) </a:t>
            </a:r>
            <a:endParaRPr sz="800">
              <a:solidFill>
                <a:schemeClr val="dk1"/>
              </a:solidFill>
              <a:latin typeface="Calibri"/>
              <a:ea typeface="Calibri"/>
              <a:cs typeface="Calibri"/>
              <a:sym typeface="Calibri"/>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Can identify how to respect other cultures, differences and race (Tolerance) </a:t>
            </a:r>
            <a:endParaRPr sz="800">
              <a:solidFill>
                <a:schemeClr val="dk1"/>
              </a:solidFill>
              <a:latin typeface="Calibri"/>
              <a:ea typeface="Calibri"/>
              <a:cs typeface="Calibri"/>
              <a:sym typeface="Calibri"/>
            </a:endParaRPr>
          </a:p>
          <a:p>
            <a:pPr marL="0" marR="0" lvl="0" indent="0" algn="l" rtl="0">
              <a:spcBef>
                <a:spcPts val="0"/>
              </a:spcBef>
              <a:spcAft>
                <a:spcPts val="0"/>
              </a:spcAft>
              <a:buNone/>
            </a:pPr>
            <a:endParaRPr sz="800">
              <a:solidFill>
                <a:schemeClr val="dk1"/>
              </a:solidFill>
              <a:latin typeface="Calibri"/>
              <a:ea typeface="Calibri"/>
              <a:cs typeface="Calibri"/>
              <a:sym typeface="Calibri"/>
            </a:endParaRPr>
          </a:p>
          <a:p>
            <a:pPr marL="0" marR="0" lvl="0" indent="0" algn="l" rtl="0">
              <a:spcBef>
                <a:spcPts val="0"/>
              </a:spcBef>
              <a:spcAft>
                <a:spcPts val="0"/>
              </a:spcAft>
              <a:buNone/>
            </a:pPr>
            <a:endParaRPr sz="1000" b="1" u="sng">
              <a:solidFill>
                <a:schemeClr val="dk1"/>
              </a:solidFill>
              <a:latin typeface="Calibri"/>
              <a:ea typeface="Calibri"/>
              <a:cs typeface="Calibri"/>
              <a:sym typeface="Calibri"/>
            </a:endParaRPr>
          </a:p>
          <a:p>
            <a:pPr marL="0" marR="0" lvl="0" indent="0" algn="l" rtl="0">
              <a:spcBef>
                <a:spcPts val="0"/>
              </a:spcBef>
              <a:spcAft>
                <a:spcPts val="0"/>
              </a:spcAft>
              <a:buNone/>
            </a:pPr>
            <a:r>
              <a:rPr lang="en-GB" sz="1000" b="1" u="sng">
                <a:solidFill>
                  <a:schemeClr val="dk1"/>
                </a:solidFill>
                <a:latin typeface="Calibri"/>
                <a:ea typeface="Calibri"/>
                <a:cs typeface="Calibri"/>
                <a:sym typeface="Calibri"/>
              </a:rPr>
              <a:t> </a:t>
            </a:r>
            <a:endParaRPr sz="1000" b="1" u="sng">
              <a:solidFill>
                <a:schemeClr val="dk1"/>
              </a:solidFill>
              <a:latin typeface="Calibri"/>
              <a:ea typeface="Calibri"/>
              <a:cs typeface="Calibri"/>
              <a:sym typeface="Calibri"/>
            </a:endParaRPr>
          </a:p>
        </p:txBody>
      </p:sp>
      <p:sp>
        <p:nvSpPr>
          <p:cNvPr id="104" name="Google Shape;104;p1"/>
          <p:cNvSpPr/>
          <p:nvPr/>
        </p:nvSpPr>
        <p:spPr>
          <a:xfrm>
            <a:off x="617900" y="5903130"/>
            <a:ext cx="1424092"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5" name="Google Shape;105;p1"/>
          <p:cNvSpPr txBox="1"/>
          <p:nvPr/>
        </p:nvSpPr>
        <p:spPr>
          <a:xfrm>
            <a:off x="-38861" y="5767259"/>
            <a:ext cx="3197143" cy="86177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Music:</a:t>
            </a:r>
            <a:endParaRPr/>
          </a:p>
          <a:p>
            <a:pPr marL="0" marR="0" lvl="0" indent="0" algn="l" rtl="0">
              <a:spcBef>
                <a:spcPts val="0"/>
              </a:spcBef>
              <a:spcAft>
                <a:spcPts val="0"/>
              </a:spcAft>
              <a:buNone/>
            </a:pPr>
            <a:r>
              <a:rPr lang="en-GB" sz="800">
                <a:solidFill>
                  <a:srgbClr val="000000"/>
                </a:solidFill>
                <a:latin typeface="Calibri"/>
                <a:ea typeface="Calibri"/>
                <a:cs typeface="Calibri"/>
                <a:sym typeface="Calibri"/>
              </a:rPr>
              <a:t>By the end of this term, learn to recognise silence in music with single beat rests (shh).  First present as part of our songs, then written down. </a:t>
            </a:r>
            <a:endParaRPr sz="800">
              <a:solidFill>
                <a:srgbClr val="000000"/>
              </a:solidFill>
              <a:latin typeface="Helvetica Neue"/>
              <a:ea typeface="Helvetica Neue"/>
              <a:cs typeface="Helvetica Neue"/>
              <a:sym typeface="Helvetica Neue"/>
            </a:endParaRPr>
          </a:p>
          <a:p>
            <a:pPr marL="0" marR="0" lvl="0" indent="0" algn="l" rtl="0">
              <a:spcBef>
                <a:spcPts val="0"/>
              </a:spcBef>
              <a:spcAft>
                <a:spcPts val="0"/>
              </a:spcAft>
              <a:buNone/>
            </a:pPr>
            <a:r>
              <a:rPr lang="en-GB" sz="800">
                <a:solidFill>
                  <a:srgbClr val="000000"/>
                </a:solidFill>
                <a:latin typeface="Calibri"/>
                <a:ea typeface="Calibri"/>
                <a:cs typeface="Calibri"/>
                <a:sym typeface="Calibri"/>
              </a:rPr>
              <a:t>Rhythm practiced through reading, writing and with songs and rhymes. </a:t>
            </a:r>
            <a:endParaRPr sz="800">
              <a:solidFill>
                <a:srgbClr val="000000"/>
              </a:solidFill>
              <a:latin typeface="Helvetica Neue"/>
              <a:ea typeface="Helvetica Neue"/>
              <a:cs typeface="Helvetica Neue"/>
              <a:sym typeface="Helvetica Neue"/>
            </a:endParaRPr>
          </a:p>
          <a:p>
            <a:pPr marL="0" marR="0" lvl="0" indent="0" algn="l" rtl="0">
              <a:spcBef>
                <a:spcPts val="0"/>
              </a:spcBef>
              <a:spcAft>
                <a:spcPts val="0"/>
              </a:spcAft>
              <a:buNone/>
            </a:pPr>
            <a:r>
              <a:rPr lang="en-GB" sz="800">
                <a:solidFill>
                  <a:srgbClr val="000000"/>
                </a:solidFill>
                <a:latin typeface="Calibri"/>
                <a:ea typeface="Calibri"/>
                <a:cs typeface="Calibri"/>
                <a:sym typeface="Calibri"/>
              </a:rPr>
              <a:t>Develop instrument vocabulary, and able to recognise instruments from listening activities. </a:t>
            </a:r>
            <a:endParaRPr sz="800">
              <a:solidFill>
                <a:srgbClr val="000000"/>
              </a:solidFill>
              <a:latin typeface="Helvetica Neue"/>
              <a:ea typeface="Helvetica Neue"/>
              <a:cs typeface="Helvetica Neue"/>
              <a:sym typeface="Helvetica Neue"/>
            </a:endParaRPr>
          </a:p>
        </p:txBody>
      </p:sp>
      <p:sp>
        <p:nvSpPr>
          <p:cNvPr id="106" name="Google Shape;106;p1"/>
          <p:cNvSpPr/>
          <p:nvPr/>
        </p:nvSpPr>
        <p:spPr>
          <a:xfrm>
            <a:off x="7455882" y="4045848"/>
            <a:ext cx="1424092" cy="19769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7" name="Google Shape;107;p1"/>
          <p:cNvSpPr txBox="1"/>
          <p:nvPr/>
        </p:nvSpPr>
        <p:spPr>
          <a:xfrm>
            <a:off x="6621881" y="3945759"/>
            <a:ext cx="117852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a:solidFill>
                  <a:schemeClr val="dk1"/>
                </a:solidFill>
                <a:latin typeface="Calibri"/>
                <a:ea typeface="Calibri"/>
                <a:cs typeface="Calibri"/>
                <a:sym typeface="Calibri"/>
              </a:rPr>
              <a:t>PSHE: Friendship</a:t>
            </a:r>
            <a:endParaRPr sz="1000" u="sng">
              <a:solidFill>
                <a:schemeClr val="dk1"/>
              </a:solidFill>
              <a:latin typeface="Calibri"/>
              <a:ea typeface="Calibri"/>
              <a:cs typeface="Calibri"/>
              <a:sym typeface="Calibri"/>
            </a:endParaRPr>
          </a:p>
        </p:txBody>
      </p:sp>
      <p:sp>
        <p:nvSpPr>
          <p:cNvPr id="108" name="Google Shape;108;p1"/>
          <p:cNvSpPr/>
          <p:nvPr/>
        </p:nvSpPr>
        <p:spPr>
          <a:xfrm>
            <a:off x="7258072" y="5813935"/>
            <a:ext cx="1766528" cy="33243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9" name="Google Shape;109;p1"/>
          <p:cNvSpPr txBox="1"/>
          <p:nvPr/>
        </p:nvSpPr>
        <p:spPr>
          <a:xfrm>
            <a:off x="6601311" y="5678064"/>
            <a:ext cx="1178529" cy="2462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00" b="1" u="sng" dirty="0">
                <a:solidFill>
                  <a:schemeClr val="dk1"/>
                </a:solidFill>
                <a:latin typeface="Calibri"/>
                <a:ea typeface="Calibri"/>
                <a:cs typeface="Calibri"/>
                <a:sym typeface="Calibri"/>
              </a:rPr>
              <a:t>Trips and Visits:</a:t>
            </a:r>
            <a:endParaRPr sz="1000" u="sng" dirty="0">
              <a:solidFill>
                <a:schemeClr val="dk1"/>
              </a:solidFill>
              <a:latin typeface="Calibri"/>
              <a:ea typeface="Calibri"/>
              <a:cs typeface="Calibri"/>
              <a:sym typeface="Calibri"/>
            </a:endParaRPr>
          </a:p>
        </p:txBody>
      </p:sp>
      <p:sp>
        <p:nvSpPr>
          <p:cNvPr id="110" name="Google Shape;110;p1"/>
          <p:cNvSpPr txBox="1"/>
          <p:nvPr/>
        </p:nvSpPr>
        <p:spPr>
          <a:xfrm>
            <a:off x="3343208" y="5551801"/>
            <a:ext cx="1178400" cy="215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800" u="sng">
              <a:solidFill>
                <a:schemeClr val="dk1"/>
              </a:solidFill>
              <a:latin typeface="Calibri"/>
              <a:ea typeface="Calibri"/>
              <a:cs typeface="Calibri"/>
              <a:sym typeface="Calibri"/>
            </a:endParaRPr>
          </a:p>
        </p:txBody>
      </p:sp>
      <p:sp>
        <p:nvSpPr>
          <p:cNvPr id="111" name="Google Shape;111;p1"/>
          <p:cNvSpPr/>
          <p:nvPr/>
        </p:nvSpPr>
        <p:spPr>
          <a:xfrm>
            <a:off x="-33546" y="2302568"/>
            <a:ext cx="3062689"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i="1">
                <a:solidFill>
                  <a:schemeClr val="dk1"/>
                </a:solidFill>
                <a:latin typeface="Calibri"/>
                <a:ea typeface="Calibri"/>
                <a:cs typeface="Calibri"/>
                <a:sym typeface="Calibri"/>
              </a:rPr>
              <a:t>During Christmas term there will not be an explicit skill focus. Art will be delivered through topic- Festivals and Celebrations. The objectives will be broadened to:</a:t>
            </a:r>
            <a:endParaRPr/>
          </a:p>
          <a:p>
            <a:pPr marL="0" marR="0" lvl="0" indent="0" algn="l" rtl="0">
              <a:spcBef>
                <a:spcPts val="0"/>
              </a:spcBef>
              <a:spcAft>
                <a:spcPts val="0"/>
              </a:spcAft>
              <a:buNone/>
            </a:pPr>
            <a:r>
              <a:rPr lang="en-GB" sz="800" i="1">
                <a:solidFill>
                  <a:schemeClr val="dk1"/>
                </a:solidFill>
                <a:latin typeface="Calibri"/>
                <a:ea typeface="Calibri"/>
                <a:cs typeface="Calibri"/>
                <a:sym typeface="Calibri"/>
              </a:rPr>
              <a:t>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Use a range of materials creatively to design and make products</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Use drawing, painting, sculpture and painting to develop and share their ideas, experiences and imagination.</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To develop a wide range of art and design techniques in using colour, pattern, texture, line, shape, form and space.</a:t>
            </a:r>
            <a:endParaRPr/>
          </a:p>
        </p:txBody>
      </p:sp>
      <p:sp>
        <p:nvSpPr>
          <p:cNvPr id="112" name="Google Shape;112;p1"/>
          <p:cNvSpPr/>
          <p:nvPr/>
        </p:nvSpPr>
        <p:spPr>
          <a:xfrm>
            <a:off x="6628086" y="2260099"/>
            <a:ext cx="4953000"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dirty="0">
                <a:solidFill>
                  <a:schemeClr val="dk1"/>
                </a:solidFill>
                <a:latin typeface="Calibri"/>
                <a:ea typeface="Calibri"/>
                <a:cs typeface="Calibri"/>
                <a:sym typeface="Calibri"/>
              </a:rPr>
              <a:t>Shape poetry/acrostic poetry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
            </a:r>
            <a:br>
              <a:rPr lang="en-GB" sz="800" dirty="0">
                <a:solidFill>
                  <a:schemeClr val="dk1"/>
                </a:solidFill>
                <a:latin typeface="Calibri"/>
                <a:ea typeface="Calibri"/>
                <a:cs typeface="Calibri"/>
                <a:sym typeface="Calibri"/>
              </a:rPr>
            </a:br>
            <a:r>
              <a:rPr lang="en-GB" sz="800" dirty="0">
                <a:solidFill>
                  <a:schemeClr val="dk1"/>
                </a:solidFill>
                <a:latin typeface="Calibri"/>
                <a:ea typeface="Calibri"/>
                <a:cs typeface="Calibri"/>
                <a:sym typeface="Calibri"/>
              </a:rPr>
              <a:t>Recount (diary entry)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
            </a:r>
            <a:br>
              <a:rPr lang="en-GB" sz="800" dirty="0">
                <a:solidFill>
                  <a:schemeClr val="dk1"/>
                </a:solidFill>
                <a:latin typeface="Calibri"/>
                <a:ea typeface="Calibri"/>
                <a:cs typeface="Calibri"/>
                <a:sym typeface="Calibri"/>
              </a:rPr>
            </a:br>
            <a:r>
              <a:rPr lang="en-GB" sz="800" dirty="0">
                <a:solidFill>
                  <a:schemeClr val="dk1"/>
                </a:solidFill>
                <a:latin typeface="Calibri"/>
                <a:ea typeface="Calibri"/>
                <a:cs typeface="Calibri"/>
                <a:sym typeface="Calibri"/>
              </a:rPr>
              <a:t>Story with PSHE focus </a:t>
            </a:r>
            <a:endParaRPr dirty="0"/>
          </a:p>
          <a:p>
            <a:pPr marL="0" marR="0" lvl="0" indent="0" algn="l" rtl="0">
              <a:spcBef>
                <a:spcPts val="0"/>
              </a:spcBef>
              <a:spcAft>
                <a:spcPts val="0"/>
              </a:spcAft>
              <a:buNone/>
            </a:pPr>
            <a:r>
              <a:rPr lang="en-GB" sz="800" dirty="0">
                <a:solidFill>
                  <a:schemeClr val="dk1"/>
                </a:solidFill>
                <a:latin typeface="Calibri"/>
                <a:ea typeface="Calibri"/>
                <a:cs typeface="Calibri"/>
                <a:sym typeface="Calibri"/>
              </a:rPr>
              <a:t/>
            </a:r>
            <a:br>
              <a:rPr lang="en-GB" sz="800" dirty="0">
                <a:solidFill>
                  <a:schemeClr val="dk1"/>
                </a:solidFill>
                <a:latin typeface="Calibri"/>
                <a:ea typeface="Calibri"/>
                <a:cs typeface="Calibri"/>
                <a:sym typeface="Calibri"/>
              </a:rPr>
            </a:br>
            <a:r>
              <a:rPr lang="en-GB" sz="800" dirty="0">
                <a:solidFill>
                  <a:schemeClr val="dk1"/>
                </a:solidFill>
                <a:latin typeface="Calibri"/>
                <a:ea typeface="Calibri"/>
                <a:cs typeface="Calibri"/>
                <a:sym typeface="Calibri"/>
              </a:rPr>
              <a:t/>
            </a:r>
            <a:br>
              <a:rPr lang="en-GB" sz="800" dirty="0">
                <a:solidFill>
                  <a:schemeClr val="dk1"/>
                </a:solidFill>
                <a:latin typeface="Calibri"/>
                <a:ea typeface="Calibri"/>
                <a:cs typeface="Calibri"/>
                <a:sym typeface="Calibri"/>
              </a:rPr>
            </a:br>
            <a:endParaRPr sz="800" dirty="0">
              <a:solidFill>
                <a:schemeClr val="dk1"/>
              </a:solidFill>
              <a:latin typeface="Calibri"/>
              <a:ea typeface="Calibri"/>
              <a:cs typeface="Calibri"/>
              <a:sym typeface="Calibri"/>
            </a:endParaRPr>
          </a:p>
        </p:txBody>
      </p:sp>
      <p:sp>
        <p:nvSpPr>
          <p:cNvPr id="113" name="Google Shape;113;p1"/>
          <p:cNvSpPr/>
          <p:nvPr/>
        </p:nvSpPr>
        <p:spPr>
          <a:xfrm>
            <a:off x="6621881" y="2976283"/>
            <a:ext cx="4953000" cy="2154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800" dirty="0">
              <a:solidFill>
                <a:schemeClr val="dk1"/>
              </a:solidFill>
              <a:latin typeface="Calibri"/>
              <a:ea typeface="Calibri"/>
              <a:cs typeface="Calibri"/>
              <a:sym typeface="Calibri"/>
            </a:endParaRPr>
          </a:p>
        </p:txBody>
      </p:sp>
      <p:sp>
        <p:nvSpPr>
          <p:cNvPr id="114" name="Google Shape;114;p1"/>
          <p:cNvSpPr/>
          <p:nvPr/>
        </p:nvSpPr>
        <p:spPr>
          <a:xfrm>
            <a:off x="3262784" y="3668750"/>
            <a:ext cx="3167072" cy="127727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700">
                <a:solidFill>
                  <a:schemeClr val="dk1"/>
                </a:solidFill>
                <a:latin typeface="Calibri"/>
                <a:ea typeface="Calibri"/>
                <a:cs typeface="Calibri"/>
                <a:sym typeface="Calibri"/>
              </a:rPr>
              <a:t>THEME: Exploring space and travel. To repeat, link and choose actions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Actions and rhythms. To create actions and accurately copy other's actions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The Circus. To copy, remember and repeat actions using facial expressions to show different characters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The Circus. To perform in unison creating shapes with a partner</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Mirrors. To be able to mirror a partner and create ideas.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The Rainforest. To copy, repeat and create actions in response to a stimulus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The Rainforest. To copy, create and perform actions considering dynamics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THEME: The Rainforest. To create a short dance phrase with a partner showing clear changes of speed</a:t>
            </a:r>
            <a:endParaRPr sz="700">
              <a:solidFill>
                <a:schemeClr val="dk1"/>
              </a:solidFill>
              <a:latin typeface="Calibri"/>
              <a:ea typeface="Calibri"/>
              <a:cs typeface="Calibri"/>
              <a:sym typeface="Calibri"/>
            </a:endParaRPr>
          </a:p>
        </p:txBody>
      </p:sp>
      <p:sp>
        <p:nvSpPr>
          <p:cNvPr id="116" name="Google Shape;116;p1"/>
          <p:cNvSpPr/>
          <p:nvPr/>
        </p:nvSpPr>
        <p:spPr>
          <a:xfrm>
            <a:off x="6659555" y="348477"/>
            <a:ext cx="1984487"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700">
                <a:solidFill>
                  <a:schemeClr val="dk1"/>
                </a:solidFill>
                <a:latin typeface="Calibri"/>
                <a:ea typeface="Calibri"/>
                <a:cs typeface="Calibri"/>
                <a:sym typeface="Calibri"/>
              </a:rPr>
              <a:t>Add and subtract two 2-digit numbers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Find and make number bonds to 100</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Add three 1 digit numbers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Recognising coins and notes </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Counting money in pence, pounds, notes and coins.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Make the same amount</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Compare money</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Find the total, difference and change</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Solve two-step problems </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Make and add equal groups</a:t>
            </a:r>
            <a:endParaRPr/>
          </a:p>
          <a:p>
            <a:pPr marL="0" marR="0" lvl="0" indent="0" algn="l" rtl="0">
              <a:spcBef>
                <a:spcPts val="0"/>
              </a:spcBef>
              <a:spcAft>
                <a:spcPts val="0"/>
              </a:spcAft>
              <a:buNone/>
            </a:pPr>
            <a:r>
              <a:rPr lang="en-GB" sz="700">
                <a:solidFill>
                  <a:schemeClr val="dk1"/>
                </a:solidFill>
                <a:latin typeface="Calibri"/>
                <a:ea typeface="Calibri"/>
                <a:cs typeface="Calibri"/>
                <a:sym typeface="Calibri"/>
              </a:rPr>
              <a:t>Make arrays </a:t>
            </a:r>
            <a:endParaRPr/>
          </a:p>
          <a:p>
            <a:pPr marL="0" marR="0" lvl="0" indent="0" algn="l" rtl="0">
              <a:spcBef>
                <a:spcPts val="0"/>
              </a:spcBef>
              <a:spcAft>
                <a:spcPts val="0"/>
              </a:spcAft>
              <a:buNone/>
            </a:pPr>
            <a:endParaRPr sz="700">
              <a:solidFill>
                <a:schemeClr val="dk1"/>
              </a:solidFill>
              <a:latin typeface="Calibri"/>
              <a:ea typeface="Calibri"/>
              <a:cs typeface="Calibri"/>
              <a:sym typeface="Calibri"/>
            </a:endParaRPr>
          </a:p>
          <a:p>
            <a:pPr marL="0" marR="0" lvl="0" indent="0" algn="l" rtl="0">
              <a:spcBef>
                <a:spcPts val="0"/>
              </a:spcBef>
              <a:spcAft>
                <a:spcPts val="0"/>
              </a:spcAft>
              <a:buNone/>
            </a:pPr>
            <a:endParaRPr sz="700">
              <a:solidFill>
                <a:schemeClr val="dk1"/>
              </a:solidFill>
              <a:latin typeface="Calibri"/>
              <a:ea typeface="Calibri"/>
              <a:cs typeface="Calibri"/>
              <a:sym typeface="Calibri"/>
            </a:endParaRPr>
          </a:p>
        </p:txBody>
      </p:sp>
      <p:sp>
        <p:nvSpPr>
          <p:cNvPr id="117" name="Google Shape;117;p1"/>
          <p:cNvSpPr/>
          <p:nvPr/>
        </p:nvSpPr>
        <p:spPr>
          <a:xfrm>
            <a:off x="0" y="4200270"/>
            <a:ext cx="2934404"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Calibri"/>
                <a:ea typeface="Calibri"/>
                <a:cs typeface="Calibri"/>
                <a:sym typeface="Calibri"/>
              </a:rPr>
              <a:t>Unpick different song/music genres and how these are created using technology</a:t>
            </a:r>
            <a:endParaRPr sz="800">
              <a:solidFill>
                <a:schemeClr val="dk1"/>
              </a:solidFill>
              <a:latin typeface="Calibri"/>
              <a:ea typeface="Calibri"/>
              <a:cs typeface="Calibri"/>
              <a:sym typeface="Calibri"/>
            </a:endParaRPr>
          </a:p>
          <a:p>
            <a:pPr marL="0" marR="0" lvl="0" indent="0" algn="l" rtl="0">
              <a:spcBef>
                <a:spcPts val="0"/>
              </a:spcBef>
              <a:spcAft>
                <a:spcPts val="0"/>
              </a:spcAft>
              <a:buNone/>
            </a:pPr>
            <a:endParaRPr sz="800">
              <a:solidFill>
                <a:schemeClr val="dk1"/>
              </a:solidFill>
              <a:latin typeface="Calibri"/>
              <a:ea typeface="Calibri"/>
              <a:cs typeface="Calibri"/>
              <a:sym typeface="Calibri"/>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Record the song made from live loops and export to teacher ipad</a:t>
            </a:r>
            <a:endParaRPr sz="800">
              <a:solidFill>
                <a:schemeClr val="dk1"/>
              </a:solidFill>
              <a:latin typeface="Calibri"/>
              <a:ea typeface="Calibri"/>
              <a:cs typeface="Calibri"/>
              <a:sym typeface="Calibri"/>
            </a:endParaRPr>
          </a:p>
          <a:p>
            <a:pPr marL="0" marR="0" lvl="0" indent="0" algn="l" rtl="0">
              <a:spcBef>
                <a:spcPts val="0"/>
              </a:spcBef>
              <a:spcAft>
                <a:spcPts val="0"/>
              </a:spcAft>
              <a:buNone/>
            </a:pPr>
            <a:endParaRPr sz="800">
              <a:solidFill>
                <a:schemeClr val="dk1"/>
              </a:solidFill>
              <a:latin typeface="Calibri"/>
              <a:ea typeface="Calibri"/>
              <a:cs typeface="Calibri"/>
              <a:sym typeface="Calibri"/>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Create a song that has 4 sections - one for each genre of music we have learnt about and save the project</a:t>
            </a:r>
            <a:endParaRPr sz="700">
              <a:solidFill>
                <a:schemeClr val="dk1"/>
              </a:solidFill>
              <a:latin typeface="Calibri"/>
              <a:ea typeface="Calibri"/>
              <a:cs typeface="Calibri"/>
              <a:sym typeface="Calibri"/>
            </a:endParaRPr>
          </a:p>
        </p:txBody>
      </p:sp>
      <p:sp>
        <p:nvSpPr>
          <p:cNvPr id="118" name="Google Shape;118;p1"/>
          <p:cNvSpPr/>
          <p:nvPr/>
        </p:nvSpPr>
        <p:spPr>
          <a:xfrm>
            <a:off x="6601311" y="4223236"/>
            <a:ext cx="3167072"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Calibri"/>
                <a:ea typeface="Calibri"/>
                <a:cs typeface="Calibri"/>
                <a:sym typeface="Calibri"/>
              </a:rPr>
              <a:t>Can identify people who are special to them understand what makes a good friend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Can demonstrate how they show someone they care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understand how people might feel if they are  left out or excluded from friendships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Recognise when someone needs a friend and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Know some ways to approach making friends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Know who they can talk to if they are worried about friendships </a:t>
            </a:r>
            <a:endParaRPr/>
          </a:p>
          <a:p>
            <a:pPr marL="0" marR="0" lvl="0" indent="0" algn="l" rtl="0">
              <a:spcBef>
                <a:spcPts val="0"/>
              </a:spcBef>
              <a:spcAft>
                <a:spcPts val="0"/>
              </a:spcAft>
              <a:buNone/>
            </a:pPr>
            <a:endParaRPr sz="800">
              <a:solidFill>
                <a:schemeClr val="dk1"/>
              </a:solidFill>
              <a:latin typeface="Calibri"/>
              <a:ea typeface="Calibri"/>
              <a:cs typeface="Calibri"/>
              <a:sym typeface="Calibri"/>
            </a:endParaRPr>
          </a:p>
        </p:txBody>
      </p:sp>
      <p:sp>
        <p:nvSpPr>
          <p:cNvPr id="119" name="Google Shape;119;p1"/>
          <p:cNvSpPr/>
          <p:nvPr/>
        </p:nvSpPr>
        <p:spPr>
          <a:xfrm>
            <a:off x="3291148" y="397222"/>
            <a:ext cx="3071552"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800">
                <a:solidFill>
                  <a:schemeClr val="dk1"/>
                </a:solidFill>
                <a:latin typeface="Calibri"/>
                <a:ea typeface="Calibri"/>
                <a:cs typeface="Calibri"/>
                <a:sym typeface="Calibri"/>
              </a:rPr>
              <a:t>Develop an awareness of the past, using common words and phrases relating to the passing of time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Choose and use parts of stories and other sources that they know and understand key features of events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Understand some of the ways in which we find out about the past Identify different ways in which it is represented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Use a wide vocabulary of everyday historical terms </a:t>
            </a:r>
            <a:endParaRPr/>
          </a:p>
          <a:p>
            <a:pPr marL="0" marR="0" lvl="0" indent="0" algn="l" rtl="0">
              <a:spcBef>
                <a:spcPts val="0"/>
              </a:spcBef>
              <a:spcAft>
                <a:spcPts val="0"/>
              </a:spcAft>
              <a:buNone/>
            </a:pPr>
            <a:r>
              <a:rPr lang="en-GB" sz="800">
                <a:solidFill>
                  <a:schemeClr val="dk1"/>
                </a:solidFill>
                <a:latin typeface="Calibri"/>
                <a:ea typeface="Calibri"/>
                <a:cs typeface="Calibri"/>
                <a:sym typeface="Calibri"/>
              </a:rPr>
              <a:t>Know where events they study fit within a chronological framework.</a:t>
            </a:r>
            <a:endParaRPr sz="800">
              <a:solidFill>
                <a:schemeClr val="dk1"/>
              </a:solidFill>
              <a:latin typeface="Calibri"/>
              <a:ea typeface="Calibri"/>
              <a:cs typeface="Calibri"/>
              <a:sym typeface="Calibri"/>
            </a:endParaRPr>
          </a:p>
        </p:txBody>
      </p:sp>
      <p:sp>
        <p:nvSpPr>
          <p:cNvPr id="3" name="TextBox 2"/>
          <p:cNvSpPr txBox="1"/>
          <p:nvPr/>
        </p:nvSpPr>
        <p:spPr>
          <a:xfrm>
            <a:off x="6659555" y="5924285"/>
            <a:ext cx="2985377" cy="200055"/>
          </a:xfrm>
          <a:prstGeom prst="rect">
            <a:avLst/>
          </a:prstGeom>
          <a:noFill/>
        </p:spPr>
        <p:txBody>
          <a:bodyPr wrap="square" rtlCol="0">
            <a:spAutoFit/>
          </a:bodyPr>
          <a:lstStyle/>
          <a:p>
            <a:r>
              <a:rPr lang="en-GB" sz="700" dirty="0" smtClean="0">
                <a:latin typeface="+mj-lt"/>
              </a:rPr>
              <a:t>TBC in SPRING 1  </a:t>
            </a:r>
            <a:endParaRPr lang="en-GB" sz="700" dirty="0">
              <a:latin typeface="+mj-lt"/>
            </a:endParaRPr>
          </a:p>
        </p:txBody>
      </p:sp>
      <p:sp>
        <p:nvSpPr>
          <p:cNvPr id="40" name="TextBox 39"/>
          <p:cNvSpPr txBox="1"/>
          <p:nvPr/>
        </p:nvSpPr>
        <p:spPr>
          <a:xfrm>
            <a:off x="6811955" y="6076685"/>
            <a:ext cx="2985377" cy="200055"/>
          </a:xfrm>
          <a:prstGeom prst="rect">
            <a:avLst/>
          </a:prstGeom>
          <a:noFill/>
        </p:spPr>
        <p:txBody>
          <a:bodyPr wrap="square" rtlCol="0">
            <a:spAutoFit/>
          </a:bodyPr>
          <a:lstStyle/>
          <a:p>
            <a:r>
              <a:rPr lang="en-GB" sz="700" dirty="0" smtClean="0">
                <a:latin typeface="+mj-lt"/>
              </a:rPr>
              <a:t>TBC in SPRING 1  </a:t>
            </a:r>
            <a:endParaRPr lang="en-GB" sz="700" dirty="0">
              <a:latin typeface="+mj-lt"/>
            </a:endParaRPr>
          </a:p>
        </p:txBody>
      </p:sp>
      <p:sp>
        <p:nvSpPr>
          <p:cNvPr id="5" name="Rectangle 4"/>
          <p:cNvSpPr/>
          <p:nvPr/>
        </p:nvSpPr>
        <p:spPr>
          <a:xfrm>
            <a:off x="3343208" y="2260099"/>
            <a:ext cx="1503112" cy="7161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6" name="TextBox 5"/>
          <p:cNvSpPr txBox="1"/>
          <p:nvPr/>
        </p:nvSpPr>
        <p:spPr>
          <a:xfrm>
            <a:off x="3343208" y="2302568"/>
            <a:ext cx="1458347" cy="584775"/>
          </a:xfrm>
          <a:prstGeom prst="rect">
            <a:avLst/>
          </a:prstGeom>
          <a:noFill/>
        </p:spPr>
        <p:txBody>
          <a:bodyPr wrap="square" rtlCol="0">
            <a:spAutoFit/>
          </a:bodyPr>
          <a:lstStyle/>
          <a:p>
            <a:pPr algn="ctr"/>
            <a:r>
              <a:rPr lang="en-GB" sz="1600" dirty="0" smtClean="0"/>
              <a:t>Year 2 Topic </a:t>
            </a:r>
          </a:p>
          <a:p>
            <a:pPr algn="ctr"/>
            <a:r>
              <a:rPr lang="en-GB" sz="1600" dirty="0" smtClean="0"/>
              <a:t>Web</a:t>
            </a:r>
            <a:endParaRPr lang="en-GB" sz="1600" dirty="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744</Words>
  <Application>Microsoft Office PowerPoint</Application>
  <PresentationFormat>A4 Paper (210x297 mm)</PresentationFormat>
  <Paragraphs>79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Helvetica Neue</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wilding</dc:creator>
  <cp:lastModifiedBy>Patel, Krupa (Student)</cp:lastModifiedBy>
  <cp:revision>1</cp:revision>
  <dcterms:created xsi:type="dcterms:W3CDTF">2021-10-05T07:41:03Z</dcterms:created>
  <dcterms:modified xsi:type="dcterms:W3CDTF">2023-11-08T12:45:37Z</dcterms:modified>
</cp:coreProperties>
</file>