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40"/>
  </p:normalViewPr>
  <p:slideViewPr>
    <p:cSldViewPr snapToGrid="0" snapToObjects="1">
      <p:cViewPr varScale="1">
        <p:scale>
          <a:sx n="87" d="100"/>
          <a:sy n="87" d="100"/>
        </p:scale>
        <p:origin x="10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2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7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6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5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5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D2449-74AB-634D-82CD-2C5746C93ED4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2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C024453-8838-4D44-8483-D043B9ED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9" y="0"/>
            <a:ext cx="10042476" cy="67964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3E2ED9-CCA1-BA45-8E05-DBDE4D2DB591}"/>
              </a:ext>
            </a:extLst>
          </p:cNvPr>
          <p:cNvSpPr txBox="1"/>
          <p:nvPr/>
        </p:nvSpPr>
        <p:spPr>
          <a:xfrm>
            <a:off x="4616824" y="1792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780AEF-4B0D-1748-B63C-A0804EAA43DE}"/>
              </a:ext>
            </a:extLst>
          </p:cNvPr>
          <p:cNvSpPr/>
          <p:nvPr/>
        </p:nvSpPr>
        <p:spPr>
          <a:xfrm>
            <a:off x="1510643" y="213590"/>
            <a:ext cx="827830" cy="231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74C53-F0FD-1B4A-876B-4BEB4ECE66DE}"/>
              </a:ext>
            </a:extLst>
          </p:cNvPr>
          <p:cNvSpPr txBox="1"/>
          <p:nvPr/>
        </p:nvSpPr>
        <p:spPr>
          <a:xfrm>
            <a:off x="358573" y="124372"/>
            <a:ext cx="2876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Science: Plants – Artful flowers</a:t>
            </a:r>
            <a:r>
              <a:rPr lang="en-US" sz="1000" b="1" u="sng">
                <a:latin typeface="+mj-lt"/>
              </a:rPr>
              <a:t>, fruits and seeds.</a:t>
            </a:r>
            <a:endParaRPr lang="en-US" sz="1000" b="1" u="sng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9770C-42DC-E748-A93C-CC15541D6B48}"/>
              </a:ext>
            </a:extLst>
          </p:cNvPr>
          <p:cNvSpPr/>
          <p:nvPr/>
        </p:nvSpPr>
        <p:spPr>
          <a:xfrm>
            <a:off x="3762271" y="2585769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62ED5-152D-6E43-916C-E061C0BEBFCB}"/>
              </a:ext>
            </a:extLst>
          </p:cNvPr>
          <p:cNvSpPr/>
          <p:nvPr/>
        </p:nvSpPr>
        <p:spPr>
          <a:xfrm>
            <a:off x="5526736" y="2996056"/>
            <a:ext cx="250135" cy="13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B248D-86E8-4A40-9B43-00A1FF00A31D}"/>
              </a:ext>
            </a:extLst>
          </p:cNvPr>
          <p:cNvSpPr/>
          <p:nvPr/>
        </p:nvSpPr>
        <p:spPr>
          <a:xfrm>
            <a:off x="4548212" y="166274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5ED5DD-BDF5-FC40-A947-BAE433D1086D}"/>
              </a:ext>
            </a:extLst>
          </p:cNvPr>
          <p:cNvSpPr/>
          <p:nvPr/>
        </p:nvSpPr>
        <p:spPr>
          <a:xfrm>
            <a:off x="1212512" y="2086587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CC56EA-2DD9-DD46-91C5-F884BB1F4D60}"/>
              </a:ext>
            </a:extLst>
          </p:cNvPr>
          <p:cNvSpPr txBox="1"/>
          <p:nvPr/>
        </p:nvSpPr>
        <p:spPr>
          <a:xfrm>
            <a:off x="319939" y="3916944"/>
            <a:ext cx="3131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Computing</a:t>
            </a:r>
            <a:r>
              <a:rPr lang="en-US" sz="1000" b="1" u="sng" dirty="0" smtClean="0">
                <a:latin typeface="+mj-lt"/>
              </a:rPr>
              <a:t>:</a:t>
            </a:r>
          </a:p>
          <a:p>
            <a:endParaRPr lang="en-US" sz="1000" b="1" u="sng" dirty="0">
              <a:latin typeface="+mj-lt"/>
            </a:endParaRPr>
          </a:p>
          <a:p>
            <a:endParaRPr lang="en-US" sz="1000" dirty="0">
              <a:latin typeface="+mj-lt"/>
            </a:endParaRPr>
          </a:p>
          <a:p>
            <a:pPr fontAlgn="base"/>
            <a:r>
              <a:rPr lang="en-US" sz="1000" dirty="0">
                <a:latin typeface="+mj-lt"/>
              </a:rPr>
              <a:t>Weeks </a:t>
            </a:r>
            <a:r>
              <a:rPr lang="en-US" sz="1000" dirty="0" smtClean="0">
                <a:latin typeface="+mj-lt"/>
              </a:rPr>
              <a:t>1-3 </a:t>
            </a:r>
            <a:r>
              <a:rPr lang="en-US" sz="1000" dirty="0">
                <a:latin typeface="+mj-lt"/>
              </a:rPr>
              <a:t>- </a:t>
            </a:r>
            <a:r>
              <a:rPr lang="en-US" sz="1000" dirty="0" smtClean="0">
                <a:latin typeface="+mj-lt"/>
              </a:rPr>
              <a:t>Garage </a:t>
            </a:r>
            <a:r>
              <a:rPr lang="en-US" sz="1000" dirty="0" smtClean="0">
                <a:latin typeface="+mj-lt"/>
              </a:rPr>
              <a:t>Band - </a:t>
            </a:r>
            <a:r>
              <a:rPr lang="en-US" sz="1000" dirty="0" smtClean="0"/>
              <a:t>recapping </a:t>
            </a:r>
            <a:r>
              <a:rPr lang="en-US" sz="1000" dirty="0"/>
              <a:t>and revising key concepts from previous lessons.</a:t>
            </a:r>
          </a:p>
          <a:p>
            <a:pPr fontAlgn="base"/>
            <a:endParaRPr lang="en-US" sz="1000" dirty="0">
              <a:latin typeface="+mj-lt"/>
            </a:endParaRPr>
          </a:p>
          <a:p>
            <a:pPr fontAlgn="base"/>
            <a:r>
              <a:rPr lang="en-US" sz="1000" dirty="0" smtClean="0">
                <a:latin typeface="+mj-lt"/>
              </a:rPr>
              <a:t>Weeks </a:t>
            </a:r>
            <a:r>
              <a:rPr lang="en-US" sz="1000" dirty="0" smtClean="0">
                <a:latin typeface="+mj-lt"/>
              </a:rPr>
              <a:t>4-6 – Designing a </a:t>
            </a:r>
            <a:r>
              <a:rPr lang="en-US" sz="1000" smtClean="0">
                <a:latin typeface="+mj-lt"/>
              </a:rPr>
              <a:t>video game.</a:t>
            </a:r>
            <a:endParaRPr lang="en-US" sz="1000" dirty="0">
              <a:latin typeface="+mj-lt"/>
            </a:endParaRPr>
          </a:p>
          <a:p>
            <a:endParaRPr lang="en-US" sz="10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FC0C8F-ED23-EB4F-9633-9357A641400D}"/>
              </a:ext>
            </a:extLst>
          </p:cNvPr>
          <p:cNvSpPr txBox="1"/>
          <p:nvPr/>
        </p:nvSpPr>
        <p:spPr>
          <a:xfrm>
            <a:off x="325709" y="2041251"/>
            <a:ext cx="2876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Art: Sculpture</a:t>
            </a:r>
            <a:endParaRPr lang="en-US" sz="1000" u="sng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665A2-412E-8147-8F5D-148018579C9C}"/>
              </a:ext>
            </a:extLst>
          </p:cNvPr>
          <p:cNvSpPr/>
          <p:nvPr/>
        </p:nvSpPr>
        <p:spPr>
          <a:xfrm>
            <a:off x="1282326" y="3938574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C910E8-D608-C54D-83BD-4DE03153920F}"/>
              </a:ext>
            </a:extLst>
          </p:cNvPr>
          <p:cNvSpPr txBox="1"/>
          <p:nvPr/>
        </p:nvSpPr>
        <p:spPr>
          <a:xfrm>
            <a:off x="319940" y="5704713"/>
            <a:ext cx="90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Music:</a:t>
            </a:r>
            <a:endParaRPr lang="en-US" sz="1000" u="sng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4DDF92-0CED-374D-B145-13615D3DE9C2}"/>
              </a:ext>
            </a:extLst>
          </p:cNvPr>
          <p:cNvSpPr/>
          <p:nvPr/>
        </p:nvSpPr>
        <p:spPr>
          <a:xfrm>
            <a:off x="1282326" y="5734120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7206A0-9CC2-BF49-8535-9888327AA96E}"/>
              </a:ext>
            </a:extLst>
          </p:cNvPr>
          <p:cNvSpPr txBox="1"/>
          <p:nvPr/>
        </p:nvSpPr>
        <p:spPr>
          <a:xfrm>
            <a:off x="3697321" y="3448053"/>
            <a:ext cx="90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P.E:</a:t>
            </a:r>
            <a:endParaRPr lang="en-US" sz="1000" u="sng" dirty="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9738C2-D741-8645-88D4-AFA71C181052}"/>
              </a:ext>
            </a:extLst>
          </p:cNvPr>
          <p:cNvSpPr/>
          <p:nvPr/>
        </p:nvSpPr>
        <p:spPr>
          <a:xfrm>
            <a:off x="4715365" y="3479048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8A5937-3E9F-844C-AD0B-CDF74A041E6B}"/>
              </a:ext>
            </a:extLst>
          </p:cNvPr>
          <p:cNvSpPr/>
          <p:nvPr/>
        </p:nvSpPr>
        <p:spPr>
          <a:xfrm>
            <a:off x="4682770" y="196324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3A19CB-0F3B-A44C-BFB1-9258446D6B5E}"/>
              </a:ext>
            </a:extLst>
          </p:cNvPr>
          <p:cNvSpPr/>
          <p:nvPr/>
        </p:nvSpPr>
        <p:spPr>
          <a:xfrm>
            <a:off x="7988792" y="3938574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B8E0F3-8D46-1349-BAF0-38A438FC52E3}"/>
              </a:ext>
            </a:extLst>
          </p:cNvPr>
          <p:cNvSpPr txBox="1"/>
          <p:nvPr/>
        </p:nvSpPr>
        <p:spPr>
          <a:xfrm>
            <a:off x="7019245" y="5673718"/>
            <a:ext cx="1496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Trips and Visits</a:t>
            </a:r>
            <a:r>
              <a:rPr lang="en-US" sz="1000" b="1" u="sng" dirty="0" smtClean="0">
                <a:latin typeface="+mj-lt"/>
              </a:rPr>
              <a:t>:</a:t>
            </a:r>
          </a:p>
          <a:p>
            <a:endParaRPr lang="en-US" sz="1000" dirty="0">
              <a:latin typeface="+mj-lt"/>
            </a:endParaRPr>
          </a:p>
          <a:p>
            <a:r>
              <a:rPr lang="en-US" sz="1000" dirty="0" err="1" smtClean="0">
                <a:latin typeface="+mj-lt"/>
              </a:rPr>
              <a:t>Filey</a:t>
            </a:r>
            <a:r>
              <a:rPr lang="en-US" sz="1000" dirty="0" smtClean="0">
                <a:latin typeface="+mj-lt"/>
              </a:rPr>
              <a:t> – dates TBC</a:t>
            </a:r>
            <a:endParaRPr lang="en-US" sz="1000" dirty="0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547101-B7D1-3142-B553-E135AB6CBBF8}"/>
              </a:ext>
            </a:extLst>
          </p:cNvPr>
          <p:cNvSpPr/>
          <p:nvPr/>
        </p:nvSpPr>
        <p:spPr>
          <a:xfrm>
            <a:off x="8037289" y="5704713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CEE225-F98F-7444-A19F-1B76EB7D90D7}"/>
              </a:ext>
            </a:extLst>
          </p:cNvPr>
          <p:cNvSpPr txBox="1"/>
          <p:nvPr/>
        </p:nvSpPr>
        <p:spPr>
          <a:xfrm>
            <a:off x="7019245" y="2010256"/>
            <a:ext cx="90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English:</a:t>
            </a:r>
            <a:endParaRPr lang="en-US" sz="1000" u="sng" dirty="0"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972C4F-61B7-3A4D-82BC-F65924A5058A}"/>
              </a:ext>
            </a:extLst>
          </p:cNvPr>
          <p:cNvSpPr/>
          <p:nvPr/>
        </p:nvSpPr>
        <p:spPr>
          <a:xfrm>
            <a:off x="8037289" y="2041251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40FF27-7AD5-634F-A2B1-D0242B96EE8A}"/>
              </a:ext>
            </a:extLst>
          </p:cNvPr>
          <p:cNvSpPr txBox="1"/>
          <p:nvPr/>
        </p:nvSpPr>
        <p:spPr>
          <a:xfrm>
            <a:off x="7011294" y="132033"/>
            <a:ext cx="90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err="1">
                <a:latin typeface="+mj-lt"/>
              </a:rPr>
              <a:t>Maths</a:t>
            </a:r>
            <a:r>
              <a:rPr lang="en-US" sz="1000" b="1" u="sng" dirty="0">
                <a:latin typeface="+mj-lt"/>
              </a:rPr>
              <a:t>:</a:t>
            </a:r>
            <a:endParaRPr lang="en-US" sz="1000" u="sng" dirty="0"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92CF59-936D-6B47-8030-38602FB1E769}"/>
              </a:ext>
            </a:extLst>
          </p:cNvPr>
          <p:cNvSpPr/>
          <p:nvPr/>
        </p:nvSpPr>
        <p:spPr>
          <a:xfrm>
            <a:off x="8029338" y="163028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C52248-19FA-4147-96FC-E76095D25E9A}"/>
              </a:ext>
            </a:extLst>
          </p:cNvPr>
          <p:cNvSpPr txBox="1"/>
          <p:nvPr/>
        </p:nvSpPr>
        <p:spPr>
          <a:xfrm>
            <a:off x="7033919" y="3904737"/>
            <a:ext cx="3333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PSHE: Physical health and wellbeing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83C318-A95F-1D48-9D3E-8F6345D915BF}"/>
              </a:ext>
            </a:extLst>
          </p:cNvPr>
          <p:cNvSpPr/>
          <p:nvPr/>
        </p:nvSpPr>
        <p:spPr>
          <a:xfrm>
            <a:off x="7019245" y="2247724"/>
            <a:ext cx="4953000" cy="18004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latin typeface="+mj-lt"/>
              </a:rPr>
              <a:t>Narrative – </a:t>
            </a:r>
            <a:r>
              <a:rPr lang="en-US" sz="900" dirty="0">
                <a:latin typeface="+mj-lt"/>
              </a:rPr>
              <a:t>F</a:t>
            </a:r>
            <a:r>
              <a:rPr lang="en-US" sz="900" dirty="0" smtClean="0">
                <a:latin typeface="+mj-lt"/>
              </a:rPr>
              <a:t>antasy story</a:t>
            </a:r>
            <a:endParaRPr lang="en-GB" sz="900" dirty="0" smtClean="0">
              <a:latin typeface="+mj-lt"/>
            </a:endParaRPr>
          </a:p>
          <a:p>
            <a:endParaRPr lang="en-GB" sz="900" dirty="0">
              <a:latin typeface="+mj-lt"/>
            </a:endParaRPr>
          </a:p>
          <a:p>
            <a:r>
              <a:rPr lang="en-GB" sz="900" dirty="0" smtClean="0">
                <a:latin typeface="+mj-lt"/>
              </a:rPr>
              <a:t>Poetry </a:t>
            </a:r>
            <a:r>
              <a:rPr lang="en-GB" sz="900" dirty="0">
                <a:latin typeface="+mj-lt"/>
              </a:rPr>
              <a:t>– Haikus and Tankas </a:t>
            </a:r>
          </a:p>
          <a:p>
            <a:r>
              <a:rPr lang="en-GB" sz="900" dirty="0">
                <a:latin typeface="+mj-lt"/>
              </a:rPr>
              <a:t/>
            </a:r>
            <a:br>
              <a:rPr lang="en-GB" sz="900" dirty="0">
                <a:latin typeface="+mj-lt"/>
              </a:rPr>
            </a:br>
            <a:r>
              <a:rPr lang="en-GB" sz="900" dirty="0">
                <a:latin typeface="+mj-lt"/>
              </a:rPr>
              <a:t>Recount – Diary </a:t>
            </a:r>
            <a:r>
              <a:rPr lang="en-GB" sz="900" dirty="0" smtClean="0">
                <a:latin typeface="+mj-lt"/>
              </a:rPr>
              <a:t>entry</a:t>
            </a:r>
          </a:p>
          <a:p>
            <a:endParaRPr lang="en-US" sz="900" dirty="0">
              <a:latin typeface="+mj-lt"/>
            </a:endParaRPr>
          </a:p>
          <a:p>
            <a:r>
              <a:rPr lang="en-GB" sz="900" b="1" u="sng" dirty="0">
                <a:solidFill>
                  <a:srgbClr val="000000"/>
                </a:solidFill>
              </a:rPr>
              <a:t>See individual teachers MTP’s for specific outcomes </a:t>
            </a:r>
            <a:endParaRPr lang="en-US" sz="900" b="1" u="sng" dirty="0"/>
          </a:p>
          <a:p>
            <a:endParaRPr lang="en-GB" sz="800" dirty="0">
              <a:latin typeface="+mj-lt"/>
            </a:endParaRPr>
          </a:p>
          <a:p>
            <a:r>
              <a:rPr lang="en-GB" sz="800" dirty="0">
                <a:latin typeface="+mj-lt"/>
              </a:rPr>
              <a:t/>
            </a:r>
            <a:br>
              <a:rPr lang="en-GB" sz="800" dirty="0">
                <a:latin typeface="+mj-lt"/>
              </a:rPr>
            </a:br>
            <a:endParaRPr lang="en-GB" sz="800" dirty="0">
              <a:latin typeface="+mj-lt"/>
            </a:endParaRPr>
          </a:p>
          <a:p>
            <a:r>
              <a:rPr lang="en-GB" sz="800" dirty="0">
                <a:latin typeface="+mj-lt"/>
              </a:rPr>
              <a:t/>
            </a:r>
            <a:br>
              <a:rPr lang="en-GB" sz="800" dirty="0">
                <a:latin typeface="+mj-lt"/>
              </a:rPr>
            </a:br>
            <a:r>
              <a:rPr lang="en-GB" sz="800" dirty="0">
                <a:latin typeface="+mj-lt"/>
              </a:rPr>
              <a:t/>
            </a:r>
            <a:br>
              <a:rPr lang="en-GB" sz="800" dirty="0">
                <a:latin typeface="+mj-lt"/>
              </a:rPr>
            </a:br>
            <a:endParaRPr lang="en-US" sz="800" dirty="0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B4F1FE-E554-C949-BD23-0BDDC5493591}"/>
              </a:ext>
            </a:extLst>
          </p:cNvPr>
          <p:cNvSpPr/>
          <p:nvPr/>
        </p:nvSpPr>
        <p:spPr>
          <a:xfrm>
            <a:off x="7019245" y="4135799"/>
            <a:ext cx="32853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>
                <a:latin typeface="+mj-lt"/>
              </a:rPr>
              <a:t>Use the Eatwell guide to help make informed choices about what they eat and drink </a:t>
            </a:r>
          </a:p>
          <a:p>
            <a:r>
              <a:rPr lang="en-GB" sz="700" dirty="0">
                <a:latin typeface="+mj-lt"/>
              </a:rPr>
              <a:t>Describe situations when they have to make choices about their food and drink </a:t>
            </a:r>
          </a:p>
          <a:p>
            <a:r>
              <a:rPr lang="en-GB" sz="700" dirty="0">
                <a:latin typeface="+mj-lt"/>
              </a:rPr>
              <a:t>Understand who and what influences their choices about food and drinks </a:t>
            </a:r>
          </a:p>
          <a:p>
            <a:r>
              <a:rPr lang="en-GB" sz="700" dirty="0">
                <a:latin typeface="+mj-lt"/>
              </a:rPr>
              <a:t>Explain why people are attracted to different brands </a:t>
            </a:r>
          </a:p>
          <a:p>
            <a:r>
              <a:rPr lang="en-GB" sz="700" dirty="0">
                <a:latin typeface="+mj-lt"/>
              </a:rPr>
              <a:t>Compare similar products according to packaging, taste, cost and explain which they think is the best </a:t>
            </a:r>
            <a:r>
              <a:rPr lang="en-GB" sz="700" dirty="0" err="1">
                <a:latin typeface="+mj-lt"/>
              </a:rPr>
              <a:t>ʻvalue</a:t>
            </a:r>
            <a:r>
              <a:rPr lang="en-GB" sz="700" dirty="0">
                <a:latin typeface="+mj-lt"/>
              </a:rPr>
              <a:t> for </a:t>
            </a:r>
            <a:r>
              <a:rPr lang="en-GB" sz="700" dirty="0" err="1">
                <a:latin typeface="+mj-lt"/>
              </a:rPr>
              <a:t>moneyʼ</a:t>
            </a:r>
            <a:r>
              <a:rPr lang="en-GB" sz="700" dirty="0">
                <a:latin typeface="+mj-lt"/>
              </a:rPr>
              <a:t> </a:t>
            </a:r>
          </a:p>
          <a:p>
            <a:r>
              <a:rPr lang="en-GB" sz="700" dirty="0">
                <a:latin typeface="+mj-lt"/>
              </a:rPr>
              <a:t>Identify a range physical activities that help the body </a:t>
            </a:r>
          </a:p>
          <a:p>
            <a:r>
              <a:rPr lang="en-GB" sz="700" dirty="0">
                <a:latin typeface="+mj-lt"/>
              </a:rPr>
              <a:t>Evaluate the levels of physical activity in different pastimes</a:t>
            </a:r>
          </a:p>
          <a:p>
            <a:r>
              <a:rPr lang="en-GB" sz="700" dirty="0">
                <a:latin typeface="+mj-lt"/>
              </a:rPr>
              <a:t>Explain what choices they have about how to spend their free time </a:t>
            </a:r>
          </a:p>
          <a:p>
            <a:r>
              <a:rPr lang="en-GB" sz="700">
                <a:latin typeface="+mj-lt"/>
              </a:rPr>
              <a:t>Understand </a:t>
            </a:r>
            <a:r>
              <a:rPr lang="en-GB" sz="700" dirty="0">
                <a:latin typeface="+mj-lt"/>
              </a:rPr>
              <a:t>how this can affect what food </a:t>
            </a:r>
            <a:r>
              <a:rPr lang="en-GB" sz="700">
                <a:latin typeface="+mj-lt"/>
              </a:rPr>
              <a:t>people buy </a:t>
            </a: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DC4B45-1B8C-EE43-AE33-C09443FBF3C6}"/>
              </a:ext>
            </a:extLst>
          </p:cNvPr>
          <p:cNvSpPr txBox="1"/>
          <p:nvPr/>
        </p:nvSpPr>
        <p:spPr>
          <a:xfrm>
            <a:off x="3922640" y="3452792"/>
            <a:ext cx="2363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latin typeface="+mj-lt"/>
              </a:rPr>
              <a:t>OAA (Outdoor Adventurous Activities) </a:t>
            </a:r>
            <a:endParaRPr lang="en-US" sz="1000" u="sng" dirty="0"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62E5B2-8EAD-A14A-8901-DA0DFB0537E6}"/>
              </a:ext>
            </a:extLst>
          </p:cNvPr>
          <p:cNvSpPr/>
          <p:nvPr/>
        </p:nvSpPr>
        <p:spPr>
          <a:xfrm>
            <a:off x="3786160" y="2281324"/>
            <a:ext cx="1693568" cy="770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7180E72-68F2-F34E-A2C5-1731E8687CD7}"/>
              </a:ext>
            </a:extLst>
          </p:cNvPr>
          <p:cNvSpPr/>
          <p:nvPr/>
        </p:nvSpPr>
        <p:spPr>
          <a:xfrm>
            <a:off x="3762270" y="2284185"/>
            <a:ext cx="171745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i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Year 3 </a:t>
            </a:r>
            <a:r>
              <a:rPr lang="en-US" b="1" i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Overview </a:t>
            </a:r>
          </a:p>
          <a:p>
            <a:pPr algn="ctr"/>
            <a:r>
              <a:rPr lang="en-US" b="1" i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Summer 2</a:t>
            </a:r>
            <a:r>
              <a:rPr lang="en-US" b="1" i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492215-DE98-1746-8316-BDA9732B1123}"/>
              </a:ext>
            </a:extLst>
          </p:cNvPr>
          <p:cNvSpPr/>
          <p:nvPr/>
        </p:nvSpPr>
        <p:spPr>
          <a:xfrm>
            <a:off x="334091" y="4099497"/>
            <a:ext cx="310234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7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04E2BF-5007-E34A-9FE2-1150A5F761E0}"/>
              </a:ext>
            </a:extLst>
          </p:cNvPr>
          <p:cNvSpPr/>
          <p:nvPr/>
        </p:nvSpPr>
        <p:spPr>
          <a:xfrm>
            <a:off x="3709012" y="3727704"/>
            <a:ext cx="3036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263339"/>
                </a:solidFill>
                <a:latin typeface="+mj-lt"/>
              </a:rPr>
              <a:t>To develop co-operation and teamwork skills</a:t>
            </a:r>
          </a:p>
          <a:p>
            <a:r>
              <a:rPr lang="en-GB" sz="800" dirty="0">
                <a:latin typeface="+mj-lt"/>
              </a:rPr>
              <a:t>To develop trust and team work</a:t>
            </a:r>
          </a:p>
          <a:p>
            <a:r>
              <a:rPr lang="en-GB" sz="800" dirty="0">
                <a:latin typeface="+mj-lt"/>
              </a:rPr>
              <a:t>To involve all team members in an activity and work towards a collective goal.</a:t>
            </a:r>
          </a:p>
          <a:p>
            <a:r>
              <a:rPr lang="en-GB" sz="800" dirty="0">
                <a:latin typeface="+mj-lt"/>
              </a:rPr>
              <a:t>To develop trust and accept support whilst listening to others and following instructions</a:t>
            </a:r>
          </a:p>
          <a:p>
            <a:r>
              <a:rPr lang="en-GB" sz="800" dirty="0">
                <a:latin typeface="+mj-lt"/>
              </a:rPr>
              <a:t>To be able to identify objects on a map, draw and follow a simple map</a:t>
            </a:r>
          </a:p>
          <a:p>
            <a:r>
              <a:rPr lang="en-GB" sz="800" dirty="0">
                <a:latin typeface="+mj-lt"/>
              </a:rPr>
              <a:t>To draw a route using directions.</a:t>
            </a:r>
            <a:br>
              <a:rPr lang="en-GB" sz="800" dirty="0">
                <a:latin typeface="+mj-lt"/>
              </a:rPr>
            </a:br>
            <a:r>
              <a:rPr lang="en-GB" sz="800" dirty="0">
                <a:latin typeface="+mj-lt"/>
              </a:rPr>
              <a:t>To be able to orientate a map and navigate around a grid</a:t>
            </a:r>
            <a:endParaRPr lang="en-GB" sz="800" dirty="0">
              <a:solidFill>
                <a:srgbClr val="263339"/>
              </a:solidFill>
              <a:latin typeface="+mj-lt"/>
            </a:endParaRPr>
          </a:p>
          <a:p>
            <a:endParaRPr lang="en-US" sz="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D076AC-3301-304E-B60F-24224561FFAA}"/>
              </a:ext>
            </a:extLst>
          </p:cNvPr>
          <p:cNvSpPr/>
          <p:nvPr/>
        </p:nvSpPr>
        <p:spPr>
          <a:xfrm>
            <a:off x="363834" y="2323050"/>
            <a:ext cx="2996586" cy="826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Investigate the artist Henry Moore</a:t>
            </a:r>
          </a:p>
          <a:p>
            <a:pPr lvl="0">
              <a:lnSpc>
                <a:spcPct val="107000"/>
              </a:lnSpc>
            </a:pPr>
            <a:r>
              <a:rPr lang="en-GB" sz="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Collect Henry Moore images for sketchbook, annotate</a:t>
            </a:r>
          </a:p>
          <a:p>
            <a:pPr lvl="0">
              <a:lnSpc>
                <a:spcPct val="107000"/>
              </a:lnSpc>
            </a:pPr>
            <a:r>
              <a:rPr lang="en-GB" sz="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Create charcoal sketch as design for sculpture</a:t>
            </a:r>
          </a:p>
          <a:p>
            <a:pPr lvl="0">
              <a:lnSpc>
                <a:spcPct val="107000"/>
              </a:lnSpc>
            </a:pPr>
            <a:r>
              <a:rPr lang="en-GB" sz="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Develop confidence in manipulating clay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Create abstract forms in clay in the style of Henry Moore</a:t>
            </a:r>
            <a:endParaRPr lang="en-GB" sz="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DB453D-61A7-5B4D-92FB-89752F405E5B}"/>
              </a:ext>
            </a:extLst>
          </p:cNvPr>
          <p:cNvSpPr/>
          <p:nvPr/>
        </p:nvSpPr>
        <p:spPr>
          <a:xfrm>
            <a:off x="7060606" y="321974"/>
            <a:ext cx="2719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800" dirty="0" smtClean="0">
                <a:latin typeface="+mj-lt"/>
              </a:rPr>
              <a:t>Measurement: Time</a:t>
            </a:r>
          </a:p>
          <a:p>
            <a:pPr>
              <a:lnSpc>
                <a:spcPct val="200000"/>
              </a:lnSpc>
            </a:pPr>
            <a:r>
              <a:rPr lang="en-US" sz="800" dirty="0" smtClean="0">
                <a:latin typeface="+mj-lt"/>
              </a:rPr>
              <a:t>Geometry: Shape</a:t>
            </a:r>
          </a:p>
          <a:p>
            <a:pPr>
              <a:lnSpc>
                <a:spcPct val="200000"/>
              </a:lnSpc>
            </a:pPr>
            <a:r>
              <a:rPr lang="en-US" sz="800" dirty="0" smtClean="0">
                <a:latin typeface="+mj-lt"/>
              </a:rPr>
              <a:t>Statistics</a:t>
            </a:r>
            <a:r>
              <a:rPr lang="en-US" sz="800" smtClean="0">
                <a:latin typeface="+mj-lt"/>
              </a:rPr>
              <a:t>: Pictograms and Bar Charts</a:t>
            </a:r>
            <a:endParaRPr lang="en-GB" sz="800" dirty="0"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3767E5-7EAA-984B-8A17-5334E6C255AE}"/>
              </a:ext>
            </a:extLst>
          </p:cNvPr>
          <p:cNvSpPr/>
          <p:nvPr/>
        </p:nvSpPr>
        <p:spPr>
          <a:xfrm>
            <a:off x="7067792" y="1469370"/>
            <a:ext cx="23102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u="sng" dirty="0">
                <a:latin typeface="+mj-lt"/>
              </a:rPr>
              <a:t>See individual teachers MTP for specific outcomes</a:t>
            </a:r>
            <a:endParaRPr lang="en-US" sz="8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B6A124-9C16-6D47-9A54-1DEC284E3D19}"/>
              </a:ext>
            </a:extLst>
          </p:cNvPr>
          <p:cNvSpPr/>
          <p:nvPr/>
        </p:nvSpPr>
        <p:spPr>
          <a:xfrm>
            <a:off x="-95007" y="299819"/>
            <a:ext cx="3604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Asking relevant questions and using different types of scientific enquiries to answer them</a:t>
            </a:r>
          </a:p>
          <a:p>
            <a:pPr marL="457200"/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Setting up simple practical enquiries, comparative and fair tests</a:t>
            </a:r>
          </a:p>
          <a:p>
            <a:pPr marL="457200"/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Making systematic and careful observations and, where appropriate, taking accurate measurements using standard units, using a range of equipment, including thermometers and data loggers</a:t>
            </a:r>
          </a:p>
          <a:p>
            <a:pPr marL="457200"/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Gathering, recording, classifying and presenting data in a variety of ways to help in answering questions</a:t>
            </a:r>
          </a:p>
          <a:p>
            <a:pPr marL="457200"/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Recording findings using simple scientific language, drawings, labelled diagrams, keys, bar charts, and tables</a:t>
            </a:r>
          </a:p>
          <a:p>
            <a:pPr marL="457200"/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Reporting on findings from enquiries, including oral and written explanations, displays or presentations of results and conclusions</a:t>
            </a:r>
          </a:p>
          <a:p>
            <a:pPr marL="457200"/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Using results to draw simple conclusions, make predictions for new values, suggest improvements and raise further questions</a:t>
            </a:r>
          </a:p>
          <a:p>
            <a:pPr marL="457200"/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Identifying differences, similarities or changes related to simple scientific ideas and processes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783FF1-E0B5-5248-BD5B-E758DC1F9C04}"/>
              </a:ext>
            </a:extLst>
          </p:cNvPr>
          <p:cNvSpPr txBox="1"/>
          <p:nvPr/>
        </p:nvSpPr>
        <p:spPr>
          <a:xfrm>
            <a:off x="3664726" y="127254"/>
            <a:ext cx="2734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Geography: Coasts</a:t>
            </a:r>
            <a:endParaRPr lang="en-US" sz="1000" u="sng" dirty="0"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C0E02A5-E758-4F42-81F0-0653A2836181}"/>
              </a:ext>
            </a:extLst>
          </p:cNvPr>
          <p:cNvSpPr/>
          <p:nvPr/>
        </p:nvSpPr>
        <p:spPr>
          <a:xfrm>
            <a:off x="3664726" y="297504"/>
            <a:ext cx="32275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>
                <a:latin typeface="+mj-lt"/>
              </a:rPr>
              <a:t>Extend their knowledge and understanding beyond the local area to include more of the UK </a:t>
            </a:r>
          </a:p>
          <a:p>
            <a:r>
              <a:rPr lang="en-GB" sz="700" dirty="0">
                <a:latin typeface="+mj-lt"/>
              </a:rPr>
              <a:t>Name and locate (some) counties and cities of the UK </a:t>
            </a:r>
          </a:p>
          <a:p>
            <a:r>
              <a:rPr lang="en-GB" sz="700" dirty="0">
                <a:latin typeface="+mj-lt"/>
              </a:rPr>
              <a:t>Learn about key topographical or physical features of coasts to understand how some of these aspects developed, are hanging now and have changed over time </a:t>
            </a:r>
          </a:p>
          <a:p>
            <a:r>
              <a:rPr lang="en-GB" sz="700" dirty="0">
                <a:latin typeface="+mj-lt"/>
              </a:rPr>
              <a:t>Understand similarities and differences through the study of human and physical geography of a region of the UK</a:t>
            </a:r>
          </a:p>
          <a:p>
            <a:r>
              <a:rPr lang="en-GB" sz="700" dirty="0">
                <a:latin typeface="+mj-lt"/>
              </a:rPr>
              <a:t>Describe and understand key aspects of the human geography of coasts</a:t>
            </a:r>
          </a:p>
          <a:p>
            <a:r>
              <a:rPr lang="en-GB" sz="700" dirty="0">
                <a:latin typeface="+mj-lt"/>
              </a:rPr>
              <a:t>Think about the future and the effects climate change, rising sea levels and pollution, especially by plastics, are already having. </a:t>
            </a:r>
            <a:endParaRPr lang="en-US" sz="700" dirty="0"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D46536-BB62-8745-8546-C336F47BD4E1}"/>
              </a:ext>
            </a:extLst>
          </p:cNvPr>
          <p:cNvSpPr txBox="1"/>
          <p:nvPr/>
        </p:nvSpPr>
        <p:spPr>
          <a:xfrm>
            <a:off x="3703199" y="5286155"/>
            <a:ext cx="287699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Calibri" panose="020F0502020204030204" pitchFamily="34" charset="0"/>
                <a:cs typeface="Calibri" panose="020F0502020204030204" pitchFamily="34" charset="0"/>
              </a:rPr>
              <a:t>British Values:</a:t>
            </a: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PSHE: All areas of British Values</a:t>
            </a:r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Music, Art and English : being creative/ expressing themselves- links to Individual Liberty</a:t>
            </a:r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PE: Rules of new game links to Rule of </a:t>
            </a:r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091" y="5917178"/>
            <a:ext cx="317513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 smtClean="0"/>
              <a:t>Develop </a:t>
            </a:r>
            <a:r>
              <a:rPr lang="en-GB" sz="700" dirty="0"/>
              <a:t>our left hand kills on your instruments, finding different pitches on our instrument - use songs learned previously to find new notes on our instruments.  </a:t>
            </a:r>
          </a:p>
          <a:p>
            <a:r>
              <a:rPr lang="en-GB" sz="700" dirty="0"/>
              <a:t>Practicing the correct technique with left handed pizzicato, and harmonics. </a:t>
            </a:r>
          </a:p>
          <a:p>
            <a:r>
              <a:rPr lang="en-GB" sz="700" dirty="0"/>
              <a:t>Practising our bowing techniques, learning new skills such as “retakes” and “bouncy bows” </a:t>
            </a:r>
          </a:p>
        </p:txBody>
      </p:sp>
    </p:spTree>
    <p:extLst>
      <p:ext uri="{BB962C8B-B14F-4D97-AF65-F5344CB8AC3E}">
        <p14:creationId xmlns:p14="http://schemas.microsoft.com/office/powerpoint/2010/main" val="1291065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649</Words>
  <Application>Microsoft Office PowerPoint</Application>
  <PresentationFormat>A4 Paper (210x297 mm)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MS ??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wilding</dc:creator>
  <cp:lastModifiedBy>Leanne Leamey</cp:lastModifiedBy>
  <cp:revision>67</cp:revision>
  <dcterms:created xsi:type="dcterms:W3CDTF">2021-10-05T07:41:03Z</dcterms:created>
  <dcterms:modified xsi:type="dcterms:W3CDTF">2024-06-03T09:23:26Z</dcterms:modified>
</cp:coreProperties>
</file>