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0"/>
    <p:restoredTop sz="94656"/>
  </p:normalViewPr>
  <p:slideViewPr>
    <p:cSldViewPr snapToGrid="0" snapToObjects="1">
      <p:cViewPr>
        <p:scale>
          <a:sx n="106" d="100"/>
          <a:sy n="106" d="100"/>
        </p:scale>
        <p:origin x="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C024453-8838-4D44-8483-D043B9ED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0" y="0"/>
            <a:ext cx="921474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C12960-D59E-0D4C-89E8-A239ED801DF4}"/>
              </a:ext>
            </a:extLst>
          </p:cNvPr>
          <p:cNvSpPr/>
          <p:nvPr/>
        </p:nvSpPr>
        <p:spPr>
          <a:xfrm>
            <a:off x="1363980" y="243840"/>
            <a:ext cx="929640" cy="193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3E3B6-6638-B441-8800-F0E53FE553AD}"/>
              </a:ext>
            </a:extLst>
          </p:cNvPr>
          <p:cNvSpPr txBox="1"/>
          <p:nvPr/>
        </p:nvSpPr>
        <p:spPr>
          <a:xfrm>
            <a:off x="300782" y="141535"/>
            <a:ext cx="305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Science: Animals Including Humans - Keeping Healthy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C251D2-F0F9-B549-8899-F9D1A0093D31}"/>
              </a:ext>
            </a:extLst>
          </p:cNvPr>
          <p:cNvSpPr/>
          <p:nvPr/>
        </p:nvSpPr>
        <p:spPr>
          <a:xfrm>
            <a:off x="3985549" y="25660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3BF8D1-7E04-A240-9E99-1B987265B411}"/>
              </a:ext>
            </a:extLst>
          </p:cNvPr>
          <p:cNvSpPr txBox="1"/>
          <p:nvPr/>
        </p:nvSpPr>
        <p:spPr>
          <a:xfrm>
            <a:off x="3328788" y="120729"/>
            <a:ext cx="149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History: The Stone Age</a:t>
            </a:r>
            <a:endParaRPr lang="en-US" sz="1000" u="sng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E3C2D2-963F-DF42-9992-37590D9CBE2F}"/>
              </a:ext>
            </a:extLst>
          </p:cNvPr>
          <p:cNvSpPr/>
          <p:nvPr/>
        </p:nvSpPr>
        <p:spPr>
          <a:xfrm>
            <a:off x="584983" y="215055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8D5CCC-B6B9-D146-BE40-9973D80357B3}"/>
              </a:ext>
            </a:extLst>
          </p:cNvPr>
          <p:cNvSpPr txBox="1"/>
          <p:nvPr/>
        </p:nvSpPr>
        <p:spPr>
          <a:xfrm>
            <a:off x="255368" y="3957447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Computing: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E9886B-0795-0545-A4A6-0A35F315A059}"/>
              </a:ext>
            </a:extLst>
          </p:cNvPr>
          <p:cNvSpPr txBox="1"/>
          <p:nvPr/>
        </p:nvSpPr>
        <p:spPr>
          <a:xfrm>
            <a:off x="356443" y="2074219"/>
            <a:ext cx="2876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Art: Drawing </a:t>
            </a:r>
            <a:endParaRPr lang="en-US" sz="1000" u="sng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48008A-144D-E748-A1F3-AA88A2F63466}"/>
              </a:ext>
            </a:extLst>
          </p:cNvPr>
          <p:cNvSpPr/>
          <p:nvPr/>
        </p:nvSpPr>
        <p:spPr>
          <a:xfrm>
            <a:off x="967275" y="4009293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1211F-9444-0D49-8D03-D308261B81DD}"/>
              </a:ext>
            </a:extLst>
          </p:cNvPr>
          <p:cNvSpPr txBox="1"/>
          <p:nvPr/>
        </p:nvSpPr>
        <p:spPr>
          <a:xfrm>
            <a:off x="255368" y="5755117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Music:</a:t>
            </a:r>
            <a:endParaRPr lang="en-US" sz="1000" u="sng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E4F094-E9E6-FC43-A903-E314FC5FAF51}"/>
              </a:ext>
            </a:extLst>
          </p:cNvPr>
          <p:cNvSpPr/>
          <p:nvPr/>
        </p:nvSpPr>
        <p:spPr>
          <a:xfrm>
            <a:off x="4155409" y="352694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5552E5-B6A5-5647-A6FF-F6173E3DC4A2}"/>
              </a:ext>
            </a:extLst>
          </p:cNvPr>
          <p:cNvSpPr/>
          <p:nvPr/>
        </p:nvSpPr>
        <p:spPr>
          <a:xfrm>
            <a:off x="4055241" y="5329795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192378-6EB7-5C43-80F0-2E6D89678C77}"/>
              </a:ext>
            </a:extLst>
          </p:cNvPr>
          <p:cNvSpPr/>
          <p:nvPr/>
        </p:nvSpPr>
        <p:spPr>
          <a:xfrm>
            <a:off x="7361263" y="4002537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32A35E-A018-5B48-8912-20D46E7FA65E}"/>
              </a:ext>
            </a:extLst>
          </p:cNvPr>
          <p:cNvSpPr txBox="1"/>
          <p:nvPr/>
        </p:nvSpPr>
        <p:spPr>
          <a:xfrm>
            <a:off x="6391716" y="5737681"/>
            <a:ext cx="22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Trips and Visits:</a:t>
            </a:r>
          </a:p>
          <a:p>
            <a:endParaRPr lang="en-US" sz="1000" b="1" u="sng" dirty="0">
              <a:latin typeface="+mj-lt"/>
            </a:endParaRPr>
          </a:p>
          <a:p>
            <a:r>
              <a:rPr lang="en-US" sz="800" dirty="0" err="1">
                <a:latin typeface="+mj-lt"/>
              </a:rPr>
              <a:t>Ledston</a:t>
            </a:r>
            <a:r>
              <a:rPr lang="en-US" sz="800" dirty="0">
                <a:latin typeface="+mj-lt"/>
              </a:rPr>
              <a:t> Countryside Classroom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FD5583-9BB6-6C49-B1E3-C89061E16E15}"/>
              </a:ext>
            </a:extLst>
          </p:cNvPr>
          <p:cNvSpPr/>
          <p:nvPr/>
        </p:nvSpPr>
        <p:spPr>
          <a:xfrm>
            <a:off x="7307930" y="5755117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C66BF-5C8C-9F45-9F01-81BAEC4C6835}"/>
              </a:ext>
            </a:extLst>
          </p:cNvPr>
          <p:cNvSpPr txBox="1"/>
          <p:nvPr/>
        </p:nvSpPr>
        <p:spPr>
          <a:xfrm>
            <a:off x="6391716" y="2025211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English:</a:t>
            </a:r>
            <a:endParaRPr lang="en-US" sz="1000" u="sng" dirty="0"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961A37-4799-554B-A48C-ED9D394816CA}"/>
              </a:ext>
            </a:extLst>
          </p:cNvPr>
          <p:cNvSpPr/>
          <p:nvPr/>
        </p:nvSpPr>
        <p:spPr>
          <a:xfrm>
            <a:off x="7409760" y="210521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AB9419-63CC-2045-8531-F6D6D03589B1}"/>
              </a:ext>
            </a:extLst>
          </p:cNvPr>
          <p:cNvSpPr/>
          <p:nvPr/>
        </p:nvSpPr>
        <p:spPr>
          <a:xfrm>
            <a:off x="7401809" y="226991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F0EF-6E4D-0440-917A-3CED985E1AF9}"/>
              </a:ext>
            </a:extLst>
          </p:cNvPr>
          <p:cNvSpPr/>
          <p:nvPr/>
        </p:nvSpPr>
        <p:spPr>
          <a:xfrm>
            <a:off x="3469342" y="2271432"/>
            <a:ext cx="1297945" cy="607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0D9A26-5941-5342-8067-2AF37D0A7A23}"/>
              </a:ext>
            </a:extLst>
          </p:cNvPr>
          <p:cNvSpPr/>
          <p:nvPr/>
        </p:nvSpPr>
        <p:spPr>
          <a:xfrm>
            <a:off x="3419322" y="2356119"/>
            <a:ext cx="171745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i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Year 3 </a:t>
            </a:r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Overview </a:t>
            </a:r>
          </a:p>
          <a:p>
            <a:pPr algn="ctr"/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Autumn 1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64BA16-3794-6145-A60E-6CBD50768913}"/>
              </a:ext>
            </a:extLst>
          </p:cNvPr>
          <p:cNvSpPr txBox="1"/>
          <p:nvPr/>
        </p:nvSpPr>
        <p:spPr>
          <a:xfrm>
            <a:off x="3318810" y="5259938"/>
            <a:ext cx="282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Geography: Seasons – What are seasons?</a:t>
            </a:r>
          </a:p>
          <a:p>
            <a:endParaRPr lang="en-US" sz="1000" dirty="0">
              <a:latin typeface="+mj-lt"/>
            </a:endParaRPr>
          </a:p>
          <a:p>
            <a:r>
              <a:rPr lang="en-US" sz="800" dirty="0">
                <a:latin typeface="+mj-lt"/>
              </a:rPr>
              <a:t>To be able to observe and explain changes in weather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EA771-D0BC-E146-9D89-F419E2A11FB0}"/>
              </a:ext>
            </a:extLst>
          </p:cNvPr>
          <p:cNvSpPr/>
          <p:nvPr/>
        </p:nvSpPr>
        <p:spPr>
          <a:xfrm>
            <a:off x="6391715" y="2303687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latin typeface="+mj-lt"/>
              </a:rPr>
              <a:t>Recount</a:t>
            </a:r>
          </a:p>
          <a:p>
            <a:endParaRPr lang="en-GB" sz="800" dirty="0">
              <a:latin typeface="+mj-lt"/>
            </a:endParaRPr>
          </a:p>
          <a:p>
            <a:r>
              <a:rPr lang="en-GB" sz="800" dirty="0">
                <a:latin typeface="+mj-lt"/>
              </a:rPr>
              <a:t>Story- character description</a:t>
            </a:r>
          </a:p>
          <a:p>
            <a:endParaRPr lang="en-GB" sz="800" dirty="0">
              <a:latin typeface="+mj-lt"/>
            </a:endParaRPr>
          </a:p>
          <a:p>
            <a:r>
              <a:rPr lang="en-GB" sz="800" dirty="0">
                <a:latin typeface="+mj-lt"/>
              </a:rPr>
              <a:t>Instructions</a:t>
            </a:r>
          </a:p>
          <a:p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>Poetry – Narrative with rhyme (performance poetry)</a:t>
            </a:r>
            <a:br>
              <a:rPr lang="en-GB" sz="800" dirty="0">
                <a:latin typeface="+mj-lt"/>
              </a:rPr>
            </a:br>
            <a:br>
              <a:rPr lang="en-GB" sz="800" dirty="0">
                <a:latin typeface="+mj-lt"/>
              </a:rPr>
            </a:br>
            <a:endParaRPr lang="en-GB" sz="800" dirty="0">
              <a:solidFill>
                <a:srgbClr val="000000"/>
              </a:solidFill>
              <a:latin typeface="+mj-lt"/>
            </a:endParaRPr>
          </a:p>
          <a:p>
            <a:r>
              <a:rPr lang="en-GB" sz="800" b="1" u="sng" dirty="0">
                <a:solidFill>
                  <a:srgbClr val="000000"/>
                </a:solidFill>
                <a:latin typeface="+mj-lt"/>
              </a:rPr>
              <a:t>See individual teachers MTP for specific outcomes.</a:t>
            </a:r>
            <a:endParaRPr lang="en-GB" sz="800" b="1" u="sng" dirty="0">
              <a:latin typeface="+mj-lt"/>
            </a:endParaRPr>
          </a:p>
          <a:p>
            <a:br>
              <a:rPr lang="en-GB" sz="800" dirty="0">
                <a:latin typeface="+mj-lt"/>
              </a:rPr>
            </a:br>
            <a:endParaRPr lang="en-US" sz="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2B4E0-C02E-7942-A1E6-11971A334E10}"/>
              </a:ext>
            </a:extLst>
          </p:cNvPr>
          <p:cNvSpPr/>
          <p:nvPr/>
        </p:nvSpPr>
        <p:spPr>
          <a:xfrm>
            <a:off x="891782" y="3960174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2DC089-8768-C545-979A-3B91690FFFEC}"/>
              </a:ext>
            </a:extLst>
          </p:cNvPr>
          <p:cNvSpPr/>
          <p:nvPr/>
        </p:nvSpPr>
        <p:spPr>
          <a:xfrm>
            <a:off x="3318812" y="3693753"/>
            <a:ext cx="28735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611D3A-57A3-3342-8B7D-05A7D41E53D0}"/>
              </a:ext>
            </a:extLst>
          </p:cNvPr>
          <p:cNvSpPr txBox="1"/>
          <p:nvPr/>
        </p:nvSpPr>
        <p:spPr>
          <a:xfrm>
            <a:off x="3328788" y="3452862"/>
            <a:ext cx="1178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P.E: Fundamentals </a:t>
            </a:r>
            <a:endParaRPr lang="en-US" sz="1000" u="sng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DD206-197D-6B4B-A401-B37FED29980A}"/>
              </a:ext>
            </a:extLst>
          </p:cNvPr>
          <p:cNvSpPr/>
          <p:nvPr/>
        </p:nvSpPr>
        <p:spPr>
          <a:xfrm>
            <a:off x="3360915" y="3660054"/>
            <a:ext cx="2831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63339"/>
                </a:solidFill>
                <a:latin typeface="+mj-lt"/>
              </a:rPr>
              <a:t>To develop balancing and understand the importance of this skill</a:t>
            </a:r>
          </a:p>
          <a:p>
            <a:r>
              <a:rPr lang="en-GB" sz="800" dirty="0">
                <a:latin typeface="+mj-lt"/>
              </a:rPr>
              <a:t>To understand how to change speed and be able to demonstrate good technique when running at different speeds.</a:t>
            </a:r>
          </a:p>
          <a:p>
            <a:r>
              <a:rPr lang="en-GB" sz="800" dirty="0">
                <a:latin typeface="+mj-lt"/>
              </a:rPr>
              <a:t>To demonstrate a change of speed and direction to outwit others</a:t>
            </a:r>
          </a:p>
          <a:p>
            <a:r>
              <a:rPr lang="en-GB" sz="800" dirty="0">
                <a:latin typeface="+mj-lt"/>
              </a:rPr>
              <a:t>To develop technique and control when jumping, hopping and landing</a:t>
            </a:r>
          </a:p>
          <a:p>
            <a:r>
              <a:rPr lang="en-GB" sz="800" dirty="0">
                <a:latin typeface="+mj-lt"/>
              </a:rPr>
              <a:t>To develop skipping in a rope</a:t>
            </a:r>
          </a:p>
          <a:p>
            <a:r>
              <a:rPr lang="en-GB" sz="800" dirty="0">
                <a:latin typeface="+mj-lt"/>
              </a:rPr>
              <a:t>To apply fundamental skills to a variety of challenges</a:t>
            </a:r>
          </a:p>
          <a:p>
            <a:endParaRPr lang="en-GB" sz="800" dirty="0"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50FA-713D-7440-B648-A53DF94CE8BF}"/>
              </a:ext>
            </a:extLst>
          </p:cNvPr>
          <p:cNvSpPr/>
          <p:nvPr/>
        </p:nvSpPr>
        <p:spPr>
          <a:xfrm>
            <a:off x="282749" y="4176795"/>
            <a:ext cx="2873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231" rtl="0">
              <a:spcBef>
                <a:spcPts val="0"/>
              </a:spcBef>
              <a:spcAft>
                <a:spcPts val="0"/>
              </a:spcAft>
            </a:pPr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Music Technology  </a:t>
            </a:r>
            <a:endParaRPr lang="en-GB" sz="700" b="0" dirty="0">
              <a:effectLst/>
            </a:endParaRPr>
          </a:p>
          <a:p>
            <a:pPr marL="66739" marR="320116" indent="-105042" rtl="0">
              <a:spcBef>
                <a:spcPts val="38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Learn the meaning of the terms music production,  Instrumentation and Rhythm </a:t>
            </a:r>
            <a:endParaRPr lang="en-GB" sz="700" b="0" dirty="0">
              <a:effectLst/>
            </a:endParaRPr>
          </a:p>
          <a:p>
            <a:pPr marL="66739" marR="221056" indent="-96787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In depth focus on different instruments and their roll  within a song </a:t>
            </a:r>
            <a:endParaRPr lang="en-GB" sz="700" b="0" dirty="0">
              <a:effectLst/>
            </a:endParaRPr>
          </a:p>
          <a:p>
            <a:pPr marL="66739" marR="54559" indent="-96152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Develop skills on garage band moving from loop mode  (KS1) into track mode to create a full length song that  follows a typical pop music structure </a:t>
            </a:r>
            <a:endParaRPr lang="en-GB" sz="700" b="0" dirty="0">
              <a:effectLst/>
            </a:endParaRPr>
          </a:p>
          <a:p>
            <a:pPr marL="66739" marR="66116" indent="-99200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Use the smart drums feature to create and then record  our own drum beats </a:t>
            </a:r>
            <a:endParaRPr lang="en-GB" sz="700" b="0" dirty="0">
              <a:effectLst/>
            </a:endParaRPr>
          </a:p>
          <a:p>
            <a:pPr marL="66739" marR="388823" indent="-102756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Begin to use copy and paste functions which are  universal to all apps/programs</a:t>
            </a:r>
            <a:endParaRPr lang="en-GB" sz="700" b="0" dirty="0">
              <a:effectLst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3AE3C-8116-0C41-80D3-9178AD707684}"/>
              </a:ext>
            </a:extLst>
          </p:cNvPr>
          <p:cNvSpPr/>
          <p:nvPr/>
        </p:nvSpPr>
        <p:spPr>
          <a:xfrm>
            <a:off x="330777" y="2316768"/>
            <a:ext cx="2873594" cy="12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Collect information, sketches and resources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sketch books to record observations and use to review and revisit ideas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Annotate sketches to explain and elaborate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different hardness of pencils to show line, tone and texture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shading to show light and shadow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Blend colours to show variety of tone</a:t>
            </a:r>
          </a:p>
          <a:p>
            <a:pPr lvl="0">
              <a:lnSpc>
                <a:spcPct val="107000"/>
              </a:lnSpc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of view finders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Improve mastery in range of materials (pencil, charcoal, pastel)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548F2-7706-E246-AAFE-2CD27D91AA69}"/>
              </a:ext>
            </a:extLst>
          </p:cNvPr>
          <p:cNvSpPr/>
          <p:nvPr/>
        </p:nvSpPr>
        <p:spPr>
          <a:xfrm>
            <a:off x="3318811" y="274287"/>
            <a:ext cx="2825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+mj-lt"/>
              </a:rPr>
              <a:t>Use common words and phrases relating to the passing of time</a:t>
            </a:r>
          </a:p>
          <a:p>
            <a:r>
              <a:rPr lang="en-GB" sz="700" dirty="0">
                <a:latin typeface="+mj-lt"/>
              </a:rPr>
              <a:t>Develop a chronologically secure knowledge and understanding of British history </a:t>
            </a:r>
          </a:p>
          <a:p>
            <a:r>
              <a:rPr lang="en-GB" sz="700" dirty="0">
                <a:latin typeface="+mj-lt"/>
              </a:rPr>
              <a:t>Develop the appropriate use of historical terms, and note connections and contrasts over time </a:t>
            </a:r>
          </a:p>
          <a:p>
            <a:r>
              <a:rPr lang="en-GB" sz="700" dirty="0">
                <a:latin typeface="+mj-lt"/>
              </a:rPr>
              <a:t>Construct informed responses that involve the selection of relevant historical information </a:t>
            </a:r>
          </a:p>
          <a:p>
            <a:r>
              <a:rPr lang="en-GB" sz="700" dirty="0">
                <a:latin typeface="+mj-lt"/>
              </a:rPr>
              <a:t>Regularly address historically valid questions about similarity and difference </a:t>
            </a:r>
          </a:p>
          <a:p>
            <a:r>
              <a:rPr lang="en-GB" sz="700" dirty="0">
                <a:latin typeface="+mj-lt"/>
              </a:rPr>
              <a:t>Understand how our knowledge of the past is constructed from a range of sources </a:t>
            </a:r>
          </a:p>
          <a:p>
            <a:r>
              <a:rPr lang="en-GB" sz="700" dirty="0">
                <a:latin typeface="+mj-lt"/>
              </a:rPr>
              <a:t>Establish clear narratives within and across the periods they study.</a:t>
            </a:r>
            <a:endParaRPr lang="en-US" sz="7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B7B7B8-742C-C74F-A618-595A7C213167}"/>
              </a:ext>
            </a:extLst>
          </p:cNvPr>
          <p:cNvSpPr/>
          <p:nvPr/>
        </p:nvSpPr>
        <p:spPr>
          <a:xfrm>
            <a:off x="6391715" y="584624"/>
            <a:ext cx="2719919" cy="7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800" dirty="0">
                <a:latin typeface="+mj-lt"/>
              </a:rPr>
              <a:t>Number Place Value</a:t>
            </a:r>
          </a:p>
          <a:p>
            <a:pPr>
              <a:lnSpc>
                <a:spcPct val="200000"/>
              </a:lnSpc>
            </a:pPr>
            <a:r>
              <a:rPr lang="en-GB" sz="800" dirty="0">
                <a:latin typeface="+mj-lt"/>
              </a:rPr>
              <a:t>Addition and Subtraction</a:t>
            </a:r>
          </a:p>
          <a:p>
            <a:pPr>
              <a:lnSpc>
                <a:spcPct val="200000"/>
              </a:lnSpc>
            </a:pPr>
            <a:r>
              <a:rPr lang="en-GB" sz="800" dirty="0">
                <a:latin typeface="+mj-lt"/>
              </a:rPr>
              <a:t>Multiplication and Division</a:t>
            </a:r>
            <a:endParaRPr lang="en-US" sz="8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70D27A-A042-AA4E-89E6-17DF6C0FAB29}"/>
              </a:ext>
            </a:extLst>
          </p:cNvPr>
          <p:cNvSpPr txBox="1"/>
          <p:nvPr/>
        </p:nvSpPr>
        <p:spPr>
          <a:xfrm>
            <a:off x="6384413" y="176597"/>
            <a:ext cx="324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 err="1">
                <a:latin typeface="+mj-lt"/>
              </a:rPr>
              <a:t>Maths</a:t>
            </a:r>
            <a:r>
              <a:rPr lang="en-US" sz="900" b="1" u="sng" dirty="0">
                <a:latin typeface="+mj-lt"/>
              </a:rPr>
              <a:t>:</a:t>
            </a:r>
            <a:endParaRPr lang="en-US" sz="900" u="sng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E61B0-A7B9-3147-BE66-36AC20D0DB14}"/>
              </a:ext>
            </a:extLst>
          </p:cNvPr>
          <p:cNvSpPr/>
          <p:nvPr/>
        </p:nvSpPr>
        <p:spPr>
          <a:xfrm>
            <a:off x="6391715" y="403005"/>
            <a:ext cx="2310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latin typeface="+mj-lt"/>
              </a:rPr>
              <a:t>See individual teachers MTP for specific outcomes</a:t>
            </a:r>
            <a:endParaRPr lang="en-US" sz="8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5B905-0ECF-0E4D-BDA8-75741D70FAC9}"/>
              </a:ext>
            </a:extLst>
          </p:cNvPr>
          <p:cNvSpPr/>
          <p:nvPr/>
        </p:nvSpPr>
        <p:spPr>
          <a:xfrm>
            <a:off x="268471" y="292013"/>
            <a:ext cx="2998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Setting up simple practical enquiries, comparative and fair tests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Making systematic and careful observations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Gathering, recording, classifying and presenting data in a variety of ways to help in answering questions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Reporting on findings from enquiries, including oral and written explanations, displays or presentations of results and conclusions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Using results to draw simple conclusions, make predictions for new values, suggest improvements and raise further questions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Identifying differences, similarities or changes related to simple scientific ideas and processes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Using straightforward scientific evidence to answer questions or to support their findings</a:t>
            </a:r>
          </a:p>
          <a:p>
            <a:r>
              <a:rPr lang="en-GB" sz="600" dirty="0">
                <a:latin typeface="+mj-lt"/>
              </a:rPr>
              <a:t>Identify that animals, including humans, need the right types and amount of nutrition, and that they cannot make their own food; they get nutrition from what they eat</a:t>
            </a:r>
          </a:p>
          <a:p>
            <a:r>
              <a:rPr lang="en-GB" sz="600" dirty="0">
                <a:latin typeface="+mj-lt"/>
              </a:rPr>
              <a:t>Identify that humans and some other animals have skeletons and muscles for support, protection and movement</a:t>
            </a:r>
          </a:p>
          <a:p>
            <a:endParaRPr lang="en-GB" sz="600" dirty="0">
              <a:effectLst/>
              <a:latin typeface="+mj-lt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6924EA-DCF6-5548-ADEC-6AD9EC7DC38D}"/>
              </a:ext>
            </a:extLst>
          </p:cNvPr>
          <p:cNvSpPr txBox="1"/>
          <p:nvPr/>
        </p:nvSpPr>
        <p:spPr>
          <a:xfrm>
            <a:off x="6379759" y="3949446"/>
            <a:ext cx="2622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PSHE: Drug, alcohol and tobacco education </a:t>
            </a:r>
            <a:endParaRPr lang="en-US" sz="1000" u="sng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592BD7-EBDA-C643-989D-DBAED5BB30D9}"/>
              </a:ext>
            </a:extLst>
          </p:cNvPr>
          <p:cNvSpPr/>
          <p:nvPr/>
        </p:nvSpPr>
        <p:spPr>
          <a:xfrm>
            <a:off x="6391715" y="4146898"/>
            <a:ext cx="2965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latin typeface="+mj-lt"/>
              </a:rPr>
              <a:t>Define what is meant by the word </a:t>
            </a:r>
            <a:r>
              <a:rPr lang="en-GB" sz="600" dirty="0" err="1">
                <a:latin typeface="+mj-lt"/>
              </a:rPr>
              <a:t>ʻdrugʼ</a:t>
            </a:r>
            <a:r>
              <a:rPr lang="en-GB" sz="600" dirty="0">
                <a:latin typeface="+mj-lt"/>
              </a:rPr>
              <a:t> and when a drug might be harmful</a:t>
            </a:r>
            <a:br>
              <a:rPr lang="en-GB" sz="600" dirty="0">
                <a:latin typeface="+mj-lt"/>
              </a:rPr>
            </a:br>
            <a:r>
              <a:rPr lang="en-GB" sz="600" dirty="0">
                <a:latin typeface="+mj-lt"/>
              </a:rPr>
              <a:t>Recognise that tobacco is a drug and the effects and risks of smoking and of  second-hand smoke on the body </a:t>
            </a:r>
          </a:p>
          <a:p>
            <a:r>
              <a:rPr lang="en-GB" sz="600" dirty="0">
                <a:latin typeface="+mj-lt"/>
              </a:rPr>
              <a:t>Express what they think are the most important benefits of remaining smoke free </a:t>
            </a:r>
          </a:p>
          <a:p>
            <a:r>
              <a:rPr lang="en-GB" sz="600" dirty="0">
                <a:latin typeface="+mj-lt"/>
              </a:rPr>
              <a:t>Recognise that laws relating to smoking aim to help people to stay healthy, with a particular concern about young people and second-hand smoke </a:t>
            </a:r>
          </a:p>
          <a:p>
            <a:r>
              <a:rPr lang="en-GB" sz="600" dirty="0">
                <a:latin typeface="+mj-lt"/>
              </a:rPr>
              <a:t>Know about some of the support and medicines that people might use to help them stop smoking </a:t>
            </a:r>
          </a:p>
          <a:p>
            <a:r>
              <a:rPr lang="en-GB" sz="600" dirty="0">
                <a:latin typeface="+mj-lt"/>
              </a:rPr>
              <a:t>Can explain what they might say or do to help </a:t>
            </a:r>
          </a:p>
          <a:p>
            <a:r>
              <a:rPr lang="en-GB" sz="600" dirty="0">
                <a:latin typeface="+mj-lt"/>
              </a:rPr>
              <a:t>Someone who wants to stop smoking </a:t>
            </a:r>
          </a:p>
          <a:p>
            <a:r>
              <a:rPr lang="en-GB" sz="600" dirty="0">
                <a:latin typeface="+mj-lt"/>
              </a:rPr>
              <a:t>Understand that there are benefits for people who choose to stop smoking but that it can be hard for someone to stop smoking once they have started </a:t>
            </a:r>
          </a:p>
          <a:p>
            <a:r>
              <a:rPr lang="en-GB" sz="600" dirty="0">
                <a:latin typeface="+mj-lt"/>
              </a:rPr>
              <a:t>Know what asthma is and how it can affect people </a:t>
            </a:r>
          </a:p>
          <a:p>
            <a:r>
              <a:rPr lang="en-GB" sz="600" dirty="0">
                <a:latin typeface="+mj-lt"/>
              </a:rPr>
              <a:t>Recognise the symptoms of an asthma attack </a:t>
            </a:r>
          </a:p>
          <a:p>
            <a:endParaRPr lang="en-GB" sz="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980" y="5878227"/>
            <a:ext cx="7788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6443" y="5935287"/>
            <a:ext cx="271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Play and perform in solo and ensemble contexts, using their voices and playing musical instruments with increasing accuracy, fluency, control and expression </a:t>
            </a:r>
          </a:p>
          <a:p>
            <a:r>
              <a:rPr lang="en-GB" sz="800" dirty="0"/>
              <a:t>Listen with attention to detail and recall sounds with increasing aural memory </a:t>
            </a:r>
          </a:p>
          <a:p>
            <a:r>
              <a:rPr lang="en-GB" sz="800" dirty="0"/>
              <a:t>Use and understand staff and other musical notations</a:t>
            </a:r>
          </a:p>
        </p:txBody>
      </p:sp>
    </p:spTree>
    <p:extLst>
      <p:ext uri="{BB962C8B-B14F-4D97-AF65-F5344CB8AC3E}">
        <p14:creationId xmlns:p14="http://schemas.microsoft.com/office/powerpoint/2010/main" val="12910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752</Words>
  <Application>Microsoft Macintosh PowerPoint</Application>
  <PresentationFormat>A4 Paper (210x297 mm)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wilding</dc:creator>
  <cp:lastModifiedBy>Microsoft Office User</cp:lastModifiedBy>
  <cp:revision>56</cp:revision>
  <dcterms:created xsi:type="dcterms:W3CDTF">2021-10-05T07:36:19Z</dcterms:created>
  <dcterms:modified xsi:type="dcterms:W3CDTF">2023-09-20T14:21:43Z</dcterms:modified>
</cp:coreProperties>
</file>