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40"/>
  </p:normalViewPr>
  <p:slideViewPr>
    <p:cSldViewPr snapToGrid="0" snapToObjects="1">
      <p:cViewPr>
        <p:scale>
          <a:sx n="87" d="100"/>
          <a:sy n="87" d="100"/>
        </p:scale>
        <p:origin x="1123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9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1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1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2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7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4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6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5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5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2449-74AB-634D-82CD-2C5746C93ED4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4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D2449-74AB-634D-82CD-2C5746C93ED4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9F9EC-D97D-3541-8C78-0848F91C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2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C024453-8838-4D44-8483-D043B9ED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76" y="-9221"/>
            <a:ext cx="1004247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3E2ED9-CCA1-BA45-8E05-DBDE4D2DB591}"/>
              </a:ext>
            </a:extLst>
          </p:cNvPr>
          <p:cNvSpPr txBox="1"/>
          <p:nvPr/>
        </p:nvSpPr>
        <p:spPr>
          <a:xfrm>
            <a:off x="4616824" y="1792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780AEF-4B0D-1748-B63C-A0804EAA43DE}"/>
              </a:ext>
            </a:extLst>
          </p:cNvPr>
          <p:cNvSpPr/>
          <p:nvPr/>
        </p:nvSpPr>
        <p:spPr>
          <a:xfrm>
            <a:off x="1141647" y="179294"/>
            <a:ext cx="827830" cy="231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74C53-F0FD-1B4A-876B-4BEB4ECE66DE}"/>
              </a:ext>
            </a:extLst>
          </p:cNvPr>
          <p:cNvSpPr txBox="1"/>
          <p:nvPr/>
        </p:nvSpPr>
        <p:spPr>
          <a:xfrm>
            <a:off x="-32460" y="74072"/>
            <a:ext cx="2943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Science: Light and </a:t>
            </a:r>
            <a:r>
              <a:rPr lang="en-US" sz="1000" b="1" u="sng" dirty="0" smtClean="0">
                <a:latin typeface="+mj-lt"/>
              </a:rPr>
              <a:t>Shadows</a:t>
            </a:r>
            <a:endParaRPr lang="en-US" sz="1000" b="1" u="sng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862A84-1A77-844F-B397-AAB8AC2245DC}"/>
              </a:ext>
            </a:extLst>
          </p:cNvPr>
          <p:cNvSpPr/>
          <p:nvPr/>
        </p:nvSpPr>
        <p:spPr>
          <a:xfrm>
            <a:off x="3343195" y="2192219"/>
            <a:ext cx="1424092" cy="784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8DB1A-FDDF-CA43-B4B6-FFD65962BC4B}"/>
              </a:ext>
            </a:extLst>
          </p:cNvPr>
          <p:cNvSpPr/>
          <p:nvPr/>
        </p:nvSpPr>
        <p:spPr>
          <a:xfrm>
            <a:off x="4153987" y="158930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5C8AD-7BB0-D04E-82BD-9D72E8B74862}"/>
              </a:ext>
            </a:extLst>
          </p:cNvPr>
          <p:cNvSpPr txBox="1"/>
          <p:nvPr/>
        </p:nvSpPr>
        <p:spPr>
          <a:xfrm>
            <a:off x="3338543" y="248903"/>
            <a:ext cx="2943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latin typeface="+mj-lt"/>
              </a:rPr>
              <a:t>Geography- Climates</a:t>
            </a:r>
            <a:endParaRPr lang="en-US" sz="1000" b="1" u="sng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F1DC7F-D158-6B43-AD73-A76A5FD4A062}"/>
              </a:ext>
            </a:extLst>
          </p:cNvPr>
          <p:cNvSpPr/>
          <p:nvPr/>
        </p:nvSpPr>
        <p:spPr>
          <a:xfrm>
            <a:off x="7278642" y="235308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1BCF4A-87E4-0543-8F67-716B0FF7DB0D}"/>
              </a:ext>
            </a:extLst>
          </p:cNvPr>
          <p:cNvSpPr txBox="1"/>
          <p:nvPr/>
        </p:nvSpPr>
        <p:spPr>
          <a:xfrm>
            <a:off x="6621881" y="99437"/>
            <a:ext cx="117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err="1">
                <a:latin typeface="+mj-lt"/>
              </a:rPr>
              <a:t>Maths</a:t>
            </a:r>
            <a:r>
              <a:rPr lang="en-US" sz="1000" b="1" u="sng" dirty="0">
                <a:latin typeface="+mj-lt"/>
              </a:rPr>
              <a:t>:</a:t>
            </a:r>
            <a:endParaRPr lang="en-US" sz="1000" u="sng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7EA700-8849-2540-ADBA-893A340F5A9C}"/>
              </a:ext>
            </a:extLst>
          </p:cNvPr>
          <p:cNvSpPr/>
          <p:nvPr/>
        </p:nvSpPr>
        <p:spPr>
          <a:xfrm>
            <a:off x="627044" y="2192218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84CE9-466F-6640-A9CC-066FFE1DB36B}"/>
              </a:ext>
            </a:extLst>
          </p:cNvPr>
          <p:cNvSpPr txBox="1"/>
          <p:nvPr/>
        </p:nvSpPr>
        <p:spPr>
          <a:xfrm>
            <a:off x="-29717" y="2056347"/>
            <a:ext cx="1834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Art: Festivals and Celebrations </a:t>
            </a:r>
            <a:endParaRPr lang="en-US" sz="1000" u="sng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A94E1-2164-B641-AB31-381956EC736C}"/>
              </a:ext>
            </a:extLst>
          </p:cNvPr>
          <p:cNvSpPr/>
          <p:nvPr/>
        </p:nvSpPr>
        <p:spPr>
          <a:xfrm>
            <a:off x="7258072" y="2136350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255D98-B83D-A649-A545-589B17A1E0E1}"/>
              </a:ext>
            </a:extLst>
          </p:cNvPr>
          <p:cNvSpPr txBox="1"/>
          <p:nvPr/>
        </p:nvSpPr>
        <p:spPr>
          <a:xfrm>
            <a:off x="6601311" y="2000479"/>
            <a:ext cx="117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English:</a:t>
            </a:r>
            <a:endParaRPr lang="en-US" sz="1000" u="sng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1F8492-1414-7345-8259-CAACCDCF54E7}"/>
              </a:ext>
            </a:extLst>
          </p:cNvPr>
          <p:cNvSpPr/>
          <p:nvPr/>
        </p:nvSpPr>
        <p:spPr>
          <a:xfrm>
            <a:off x="4055022" y="3492862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DE9EB9-DFF7-044B-9C45-A557C440B2DA}"/>
              </a:ext>
            </a:extLst>
          </p:cNvPr>
          <p:cNvSpPr txBox="1"/>
          <p:nvPr/>
        </p:nvSpPr>
        <p:spPr>
          <a:xfrm>
            <a:off x="3314949" y="3484944"/>
            <a:ext cx="117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P.E: Ball Skills </a:t>
            </a:r>
            <a:endParaRPr lang="en-US" sz="1000" u="sng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1BD30B-31E7-5E4C-9564-A7AC0636F732}"/>
              </a:ext>
            </a:extLst>
          </p:cNvPr>
          <p:cNvSpPr/>
          <p:nvPr/>
        </p:nvSpPr>
        <p:spPr>
          <a:xfrm>
            <a:off x="617900" y="4068870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99796-E977-C44B-AB03-5E69179A2A69}"/>
              </a:ext>
            </a:extLst>
          </p:cNvPr>
          <p:cNvSpPr txBox="1"/>
          <p:nvPr/>
        </p:nvSpPr>
        <p:spPr>
          <a:xfrm>
            <a:off x="-48286" y="3984902"/>
            <a:ext cx="3471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Computing: </a:t>
            </a:r>
            <a:r>
              <a:rPr lang="en-GB" sz="1000" b="1" u="sng" dirty="0" smtClean="0">
                <a:latin typeface="+mj-lt"/>
              </a:rPr>
              <a:t>Programming</a:t>
            </a:r>
            <a:endParaRPr lang="en-GB" sz="1000" dirty="0"/>
          </a:p>
          <a:p>
            <a:r>
              <a:rPr lang="en-GB" sz="800" dirty="0"/>
              <a:t>• Build on the skills learnt in previous modules </a:t>
            </a:r>
            <a:r>
              <a:rPr lang="en-GB" sz="800" dirty="0" smtClean="0"/>
              <a:t>by introducing </a:t>
            </a:r>
            <a:r>
              <a:rPr lang="en-GB" sz="800" dirty="0"/>
              <a:t>a variety </a:t>
            </a:r>
            <a:endParaRPr lang="en-GB" sz="800" dirty="0" smtClean="0"/>
          </a:p>
          <a:p>
            <a:r>
              <a:rPr lang="en-GB" sz="800" dirty="0" smtClean="0"/>
              <a:t>of </a:t>
            </a:r>
            <a:r>
              <a:rPr lang="en-GB" sz="800" dirty="0"/>
              <a:t>new programming </a:t>
            </a:r>
            <a:r>
              <a:rPr lang="en-GB" sz="800" dirty="0" smtClean="0"/>
              <a:t>terms and </a:t>
            </a:r>
            <a:r>
              <a:rPr lang="en-GB" sz="800" dirty="0"/>
              <a:t>techniques</a:t>
            </a:r>
          </a:p>
          <a:p>
            <a:r>
              <a:rPr lang="en-GB" sz="800" dirty="0"/>
              <a:t>• Learn about Binary Code and gain </a:t>
            </a:r>
            <a:r>
              <a:rPr lang="en-GB" sz="800" dirty="0" smtClean="0"/>
              <a:t>an understanding </a:t>
            </a:r>
            <a:r>
              <a:rPr lang="en-GB" sz="800" dirty="0"/>
              <a:t>of why computer scientists </a:t>
            </a:r>
            <a:r>
              <a:rPr lang="en-GB" sz="800" dirty="0" smtClean="0"/>
              <a:t>use programming </a:t>
            </a:r>
            <a:r>
              <a:rPr lang="en-GB" sz="800" dirty="0"/>
              <a:t>languages instead</a:t>
            </a:r>
          </a:p>
          <a:p>
            <a:r>
              <a:rPr lang="en-GB" sz="800" dirty="0"/>
              <a:t>• Use repetition to shorten our algorithms, </a:t>
            </a:r>
            <a:r>
              <a:rPr lang="en-GB" sz="800" dirty="0" smtClean="0"/>
              <a:t>making them </a:t>
            </a:r>
            <a:r>
              <a:rPr lang="en-GB" sz="800" dirty="0"/>
              <a:t>much easier to write/debug</a:t>
            </a:r>
          </a:p>
          <a:p>
            <a:r>
              <a:rPr lang="en-GB" sz="800" dirty="0"/>
              <a:t>• Learn how to make more powerful </a:t>
            </a:r>
            <a:r>
              <a:rPr lang="en-GB" sz="800" dirty="0" smtClean="0"/>
              <a:t>programs using </a:t>
            </a:r>
            <a:r>
              <a:rPr lang="en-GB" sz="800" dirty="0"/>
              <a:t>variables</a:t>
            </a:r>
          </a:p>
          <a:p>
            <a:r>
              <a:rPr lang="en-GB" sz="800" dirty="0"/>
              <a:t>• During the course pupils will have to debug </a:t>
            </a:r>
            <a:r>
              <a:rPr lang="en-GB" sz="800" dirty="0" smtClean="0"/>
              <a:t>and evaluate </a:t>
            </a:r>
            <a:r>
              <a:rPr lang="en-GB" sz="800" dirty="0"/>
              <a:t>their own </a:t>
            </a:r>
            <a:endParaRPr lang="en-GB" sz="800" dirty="0" smtClean="0"/>
          </a:p>
          <a:p>
            <a:r>
              <a:rPr lang="en-GB" sz="800" dirty="0" smtClean="0"/>
              <a:t>work </a:t>
            </a:r>
            <a:r>
              <a:rPr lang="en-GB" sz="800" dirty="0"/>
              <a:t>as they go, using </a:t>
            </a:r>
            <a:r>
              <a:rPr lang="en-GB" sz="800" dirty="0" smtClean="0"/>
              <a:t>logical reasoning </a:t>
            </a:r>
            <a:r>
              <a:rPr lang="en-GB" sz="800" dirty="0"/>
              <a:t>to try and find/fix mistakes </a:t>
            </a:r>
            <a:endParaRPr lang="en-GB" sz="800" dirty="0" smtClean="0"/>
          </a:p>
          <a:p>
            <a:r>
              <a:rPr lang="en-GB" sz="800" dirty="0" smtClean="0"/>
              <a:t>in their algorithms</a:t>
            </a:r>
            <a:endParaRPr lang="en-US" sz="800" b="1" u="sng" dirty="0"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318F4A-1177-564F-AEDF-6E1CCCA5B794}"/>
              </a:ext>
            </a:extLst>
          </p:cNvPr>
          <p:cNvSpPr/>
          <p:nvPr/>
        </p:nvSpPr>
        <p:spPr>
          <a:xfrm>
            <a:off x="3932459" y="5391352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33F240-47E6-2C46-B304-BF09D561939D}"/>
              </a:ext>
            </a:extLst>
          </p:cNvPr>
          <p:cNvSpPr txBox="1"/>
          <p:nvPr/>
        </p:nvSpPr>
        <p:spPr>
          <a:xfrm>
            <a:off x="3340233" y="5228132"/>
            <a:ext cx="3123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latin typeface="+mj-lt"/>
              </a:rPr>
              <a:t>British Values:</a:t>
            </a:r>
          </a:p>
          <a:p>
            <a:endParaRPr lang="en-US" sz="1000" b="1" u="sng" dirty="0">
              <a:latin typeface="+mj-lt"/>
            </a:endParaRPr>
          </a:p>
          <a:p>
            <a:r>
              <a:rPr lang="en-US" sz="800" dirty="0" smtClean="0">
                <a:latin typeface="+mj-lt"/>
              </a:rPr>
              <a:t>PSHE: Learning about bullying, racism and </a:t>
            </a:r>
            <a:r>
              <a:rPr lang="en-US" sz="800" dirty="0" err="1" smtClean="0">
                <a:latin typeface="+mj-lt"/>
              </a:rPr>
              <a:t>behavioural</a:t>
            </a:r>
            <a:r>
              <a:rPr lang="en-US" sz="800" dirty="0" smtClean="0">
                <a:latin typeface="+mj-lt"/>
              </a:rPr>
              <a:t> expectations- links to Rule of Law</a:t>
            </a:r>
          </a:p>
          <a:p>
            <a:r>
              <a:rPr lang="en-US" sz="800" dirty="0" smtClean="0">
                <a:latin typeface="+mj-lt"/>
              </a:rPr>
              <a:t>Diwali workshop- links to </a:t>
            </a:r>
            <a:r>
              <a:rPr lang="en-US" sz="800" dirty="0" smtClean="0"/>
              <a:t>Respect </a:t>
            </a:r>
            <a:r>
              <a:rPr lang="en-US" sz="800" dirty="0"/>
              <a:t>and </a:t>
            </a:r>
            <a:r>
              <a:rPr lang="en-US" sz="800" dirty="0" smtClean="0"/>
              <a:t>Tolerance</a:t>
            </a:r>
            <a:endParaRPr lang="en-US" sz="800" dirty="0" smtClean="0">
              <a:latin typeface="+mj-lt"/>
            </a:endParaRPr>
          </a:p>
          <a:p>
            <a:r>
              <a:rPr lang="en-US" sz="800" dirty="0" smtClean="0">
                <a:latin typeface="+mj-lt"/>
              </a:rPr>
              <a:t>Art: Festivals and Celebrations focus-</a:t>
            </a:r>
            <a:r>
              <a:rPr lang="en-US" sz="800" dirty="0">
                <a:latin typeface="+mj-lt"/>
              </a:rPr>
              <a:t> </a:t>
            </a:r>
            <a:r>
              <a:rPr lang="en-US" sz="800" dirty="0" smtClean="0">
                <a:latin typeface="+mj-lt"/>
              </a:rPr>
              <a:t>links to </a:t>
            </a:r>
            <a:r>
              <a:rPr lang="en-US" sz="800" dirty="0" smtClean="0"/>
              <a:t>Respect </a:t>
            </a:r>
            <a:r>
              <a:rPr lang="en-US" sz="800" dirty="0"/>
              <a:t>and </a:t>
            </a:r>
            <a:r>
              <a:rPr lang="en-US" sz="800" dirty="0" smtClean="0"/>
              <a:t>Tolerance</a:t>
            </a:r>
          </a:p>
          <a:p>
            <a:r>
              <a:rPr lang="en-US" sz="800" dirty="0" smtClean="0">
                <a:latin typeface="+mj-lt"/>
              </a:rPr>
              <a:t>Art: being creative/ expressing themselves- links to Individual Liberty</a:t>
            </a:r>
          </a:p>
          <a:p>
            <a:r>
              <a:rPr lang="en-US" sz="800" dirty="0" smtClean="0">
                <a:latin typeface="+mj-lt"/>
              </a:rPr>
              <a:t>PE: Following Rules to play games- links to Rule of Law</a:t>
            </a:r>
          </a:p>
          <a:p>
            <a:r>
              <a:rPr lang="en-US" sz="800" dirty="0" smtClean="0">
                <a:latin typeface="+mj-lt"/>
              </a:rPr>
              <a:t>English- persuasive writing- links to Democracy</a:t>
            </a:r>
          </a:p>
          <a:p>
            <a:r>
              <a:rPr lang="en-US" sz="800" dirty="0" smtClean="0">
                <a:latin typeface="+mj-lt"/>
              </a:rPr>
              <a:t>PSHE: Guy Fawkes- links to Democracy</a:t>
            </a:r>
          </a:p>
          <a:p>
            <a:endParaRPr lang="en-US" sz="800" dirty="0">
              <a:latin typeface="+mj-lt"/>
            </a:endParaRPr>
          </a:p>
          <a:p>
            <a:endParaRPr lang="en-US" sz="800" dirty="0" smtClean="0">
              <a:latin typeface="+mj-lt"/>
            </a:endParaRPr>
          </a:p>
          <a:p>
            <a:endParaRPr lang="en-US" sz="800" dirty="0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8EE819-F0CA-E445-A5D3-A89E94EF9D4C}"/>
              </a:ext>
            </a:extLst>
          </p:cNvPr>
          <p:cNvSpPr/>
          <p:nvPr/>
        </p:nvSpPr>
        <p:spPr>
          <a:xfrm>
            <a:off x="727352" y="5847439"/>
            <a:ext cx="1424092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4D6B6-2B5D-D743-A7DB-E198DD7F6CBA}"/>
              </a:ext>
            </a:extLst>
          </p:cNvPr>
          <p:cNvSpPr txBox="1"/>
          <p:nvPr/>
        </p:nvSpPr>
        <p:spPr>
          <a:xfrm>
            <a:off x="-29717" y="5743361"/>
            <a:ext cx="296395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Music:</a:t>
            </a:r>
          </a:p>
          <a:p>
            <a:r>
              <a:rPr lang="en-GB" sz="600" dirty="0"/>
              <a:t>Having our small group lessons, meeting our </a:t>
            </a:r>
            <a:r>
              <a:rPr lang="en-GB" sz="600" i="1" dirty="0"/>
              <a:t>violin, viola or cello </a:t>
            </a:r>
            <a:r>
              <a:rPr lang="en-GB" sz="600" dirty="0"/>
              <a:t>teacher. </a:t>
            </a:r>
          </a:p>
          <a:p>
            <a:r>
              <a:rPr lang="en-GB" sz="600" dirty="0"/>
              <a:t>Every pupil is given their own instrument, we are learning to care for our string instrument.  </a:t>
            </a:r>
          </a:p>
          <a:p>
            <a:r>
              <a:rPr lang="en-GB" sz="600" dirty="0" smtClean="0"/>
              <a:t>Pupils </a:t>
            </a:r>
            <a:r>
              <a:rPr lang="en-GB" sz="600" dirty="0"/>
              <a:t>will work towards collecting all of their Bow Badges.  Develop the skills needed for our instruments such as “rest position”, “playing position” and “pizzicato”.</a:t>
            </a:r>
          </a:p>
          <a:p>
            <a:r>
              <a:rPr lang="en-GB" sz="600" dirty="0" smtClean="0"/>
              <a:t>Perform </a:t>
            </a:r>
            <a:r>
              <a:rPr lang="en-GB" sz="600" dirty="0"/>
              <a:t>in a concert at the end of term. </a:t>
            </a:r>
          </a:p>
          <a:p>
            <a:r>
              <a:rPr lang="en-GB" sz="600" dirty="0" smtClean="0"/>
              <a:t>Sing </a:t>
            </a:r>
            <a:r>
              <a:rPr lang="en-GB" sz="600" dirty="0"/>
              <a:t>in a class choir. </a:t>
            </a:r>
          </a:p>
          <a:p>
            <a:r>
              <a:rPr lang="en-GB" sz="600" dirty="0" smtClean="0"/>
              <a:t>Reading </a:t>
            </a:r>
            <a:r>
              <a:rPr lang="en-GB" sz="600" dirty="0"/>
              <a:t>music on a 3 line simple stave, recognising notes we have learned from Y2 on a music stave.</a:t>
            </a:r>
          </a:p>
          <a:p>
            <a:r>
              <a:rPr lang="en-GB" sz="800" dirty="0"/>
              <a:t/>
            </a:r>
            <a:br>
              <a:rPr lang="en-GB" sz="800" dirty="0"/>
            </a:br>
            <a:r>
              <a:rPr lang="en-GB" sz="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 </a:t>
            </a:r>
            <a:endParaRPr lang="en-GB" sz="700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ECD11E-2183-B848-A3D6-4F5513681A91}"/>
              </a:ext>
            </a:extLst>
          </p:cNvPr>
          <p:cNvSpPr/>
          <p:nvPr/>
        </p:nvSpPr>
        <p:spPr>
          <a:xfrm>
            <a:off x="7455882" y="4007748"/>
            <a:ext cx="1424092" cy="197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E62BBE-5851-2C4F-88AB-2D090C3B2BFA}"/>
              </a:ext>
            </a:extLst>
          </p:cNvPr>
          <p:cNvSpPr txBox="1"/>
          <p:nvPr/>
        </p:nvSpPr>
        <p:spPr>
          <a:xfrm>
            <a:off x="6621881" y="3907659"/>
            <a:ext cx="2991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PSHE: Keeping Safe: </a:t>
            </a:r>
            <a:r>
              <a:rPr lang="en-US" sz="1000" b="1" u="sng" dirty="0" smtClean="0">
                <a:latin typeface="+mj-lt"/>
              </a:rPr>
              <a:t>Managing </a:t>
            </a:r>
            <a:r>
              <a:rPr lang="en-US" sz="1000" b="1" u="sng" dirty="0">
                <a:latin typeface="+mj-lt"/>
              </a:rPr>
              <a:t>Risk and </a:t>
            </a:r>
            <a:r>
              <a:rPr lang="en-US" sz="1000" b="1" u="sng" dirty="0" err="1">
                <a:latin typeface="+mj-lt"/>
              </a:rPr>
              <a:t>Behaviour</a:t>
            </a:r>
            <a:r>
              <a:rPr lang="en-US" sz="1000" b="1" u="sng" dirty="0">
                <a:latin typeface="+mj-lt"/>
              </a:rPr>
              <a:t> </a:t>
            </a:r>
            <a:endParaRPr lang="en-US" sz="1000" u="sng" dirty="0"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A5FEE6-376F-8D45-897B-B32C23C1F317}"/>
              </a:ext>
            </a:extLst>
          </p:cNvPr>
          <p:cNvSpPr/>
          <p:nvPr/>
        </p:nvSpPr>
        <p:spPr>
          <a:xfrm>
            <a:off x="7258072" y="5813935"/>
            <a:ext cx="1766528" cy="332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0D5414-8D2C-2F4F-B9BE-184D9BCFA87B}"/>
              </a:ext>
            </a:extLst>
          </p:cNvPr>
          <p:cNvSpPr txBox="1"/>
          <p:nvPr/>
        </p:nvSpPr>
        <p:spPr>
          <a:xfrm>
            <a:off x="6601311" y="5678064"/>
            <a:ext cx="117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+mj-lt"/>
              </a:rPr>
              <a:t>Trips and Visits:</a:t>
            </a:r>
            <a:endParaRPr lang="en-US" sz="1000" u="sng" dirty="0"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517786-7BF0-F14A-B5F1-2E42514B547D}"/>
              </a:ext>
            </a:extLst>
          </p:cNvPr>
          <p:cNvSpPr/>
          <p:nvPr/>
        </p:nvSpPr>
        <p:spPr>
          <a:xfrm>
            <a:off x="6607691" y="2136350"/>
            <a:ext cx="3079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1" dirty="0"/>
          </a:p>
          <a:p>
            <a:r>
              <a:rPr lang="en-GB" sz="800" dirty="0" smtClean="0"/>
              <a:t>Story</a:t>
            </a:r>
            <a:r>
              <a:rPr lang="en-GB" sz="800" dirty="0"/>
              <a:t>: Traditional Tales</a:t>
            </a:r>
          </a:p>
          <a:p>
            <a:r>
              <a:rPr lang="en-GB" sz="800" b="1" dirty="0"/>
              <a:t>Outcome- </a:t>
            </a:r>
            <a:r>
              <a:rPr lang="en-GB" sz="800" dirty="0"/>
              <a:t>To create and write a traditional tale</a:t>
            </a:r>
          </a:p>
          <a:p>
            <a:r>
              <a:rPr lang="en-GB" sz="800" dirty="0" smtClean="0"/>
              <a:t> </a:t>
            </a:r>
            <a:endParaRPr lang="en-GB" sz="800" dirty="0"/>
          </a:p>
          <a:p>
            <a:r>
              <a:rPr lang="en-GB" sz="800" b="1" dirty="0"/>
              <a:t>Genre</a:t>
            </a:r>
            <a:r>
              <a:rPr lang="en-GB" sz="800" dirty="0"/>
              <a:t>- Non- Fiction: Persuasive writing</a:t>
            </a:r>
          </a:p>
          <a:p>
            <a:r>
              <a:rPr lang="en-GB" sz="800" b="1" dirty="0"/>
              <a:t>Outcome</a:t>
            </a:r>
            <a:r>
              <a:rPr lang="en-GB" sz="800" dirty="0"/>
              <a:t>- To write a letter</a:t>
            </a:r>
          </a:p>
          <a:p>
            <a:r>
              <a:rPr lang="en-GB" sz="800" dirty="0"/>
              <a:t> </a:t>
            </a:r>
          </a:p>
          <a:p>
            <a:r>
              <a:rPr lang="en-GB" sz="800" b="1" dirty="0"/>
              <a:t>Genre</a:t>
            </a:r>
            <a:r>
              <a:rPr lang="en-GB" sz="800" dirty="0"/>
              <a:t>- Non- fiction: Report</a:t>
            </a:r>
          </a:p>
          <a:p>
            <a:r>
              <a:rPr lang="en-GB" sz="800" b="1" dirty="0"/>
              <a:t>Outcome</a:t>
            </a:r>
            <a:r>
              <a:rPr lang="en-GB" sz="800" dirty="0"/>
              <a:t>- To write an information booklet</a:t>
            </a:r>
          </a:p>
          <a:p>
            <a:endParaRPr lang="en-GB" sz="800" dirty="0">
              <a:latin typeface="+mj-lt"/>
            </a:endParaRPr>
          </a:p>
          <a:p>
            <a:r>
              <a:rPr lang="en-GB" sz="800" dirty="0">
                <a:latin typeface="+mj-lt"/>
              </a:rPr>
              <a:t/>
            </a:r>
            <a:br>
              <a:rPr lang="en-GB" sz="800" dirty="0">
                <a:latin typeface="+mj-lt"/>
              </a:rPr>
            </a:br>
            <a:r>
              <a:rPr lang="en-GB" sz="800" dirty="0">
                <a:latin typeface="+mj-lt"/>
              </a:rPr>
              <a:t/>
            </a:r>
            <a:br>
              <a:rPr lang="en-GB" sz="800" dirty="0">
                <a:latin typeface="+mj-lt"/>
              </a:rPr>
            </a:br>
            <a:r>
              <a:rPr lang="en-GB" sz="800" dirty="0">
                <a:latin typeface="+mj-lt"/>
              </a:rPr>
              <a:t/>
            </a:r>
            <a:br>
              <a:rPr lang="en-GB" sz="800" dirty="0">
                <a:latin typeface="+mj-lt"/>
              </a:rPr>
            </a:br>
            <a:endParaRPr lang="en-US" sz="800" dirty="0">
              <a:latin typeface="+mj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9CA0F4-B955-BE49-A0DB-C662098158E3}"/>
              </a:ext>
            </a:extLst>
          </p:cNvPr>
          <p:cNvSpPr/>
          <p:nvPr/>
        </p:nvSpPr>
        <p:spPr>
          <a:xfrm>
            <a:off x="3419322" y="2356119"/>
            <a:ext cx="171745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i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Year 3 Overview </a:t>
            </a:r>
          </a:p>
          <a:p>
            <a:pPr algn="ctr"/>
            <a:r>
              <a:rPr lang="en-US" b="1" i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Autumn 2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ED0F4E-C666-8642-9648-1EC07018E88B}"/>
              </a:ext>
            </a:extLst>
          </p:cNvPr>
          <p:cNvSpPr/>
          <p:nvPr/>
        </p:nvSpPr>
        <p:spPr>
          <a:xfrm>
            <a:off x="-38861" y="4144013"/>
            <a:ext cx="315130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C4DBA-ACE0-FD4B-8014-B3E427E874D4}"/>
              </a:ext>
            </a:extLst>
          </p:cNvPr>
          <p:cNvSpPr/>
          <p:nvPr/>
        </p:nvSpPr>
        <p:spPr>
          <a:xfrm>
            <a:off x="3335770" y="3861712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rgbClr val="263339"/>
                </a:solidFill>
                <a:latin typeface="+mj-lt"/>
              </a:rPr>
              <a:t>To develop confidence and accuracy when tracking a ball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+mj-lt"/>
              </a:rPr>
              <a:t>To develop confidence and accuracy when tracking a ball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+mj-lt"/>
              </a:rPr>
              <a:t>To explore and develop a variety of throwing techniques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+mj-lt"/>
              </a:rPr>
              <a:t>To develop catching skills using one and two hands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+mj-lt"/>
              </a:rPr>
              <a:t>To develop dribbling a ball with hands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+mj-lt"/>
              </a:rPr>
              <a:t>To use tracking, sending and dribbling skills with feet.</a:t>
            </a:r>
            <a:endParaRPr lang="en-GB" sz="800" dirty="0">
              <a:solidFill>
                <a:srgbClr val="263339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60615-BF59-8E47-AD2C-99DA02896FF3}"/>
              </a:ext>
            </a:extLst>
          </p:cNvPr>
          <p:cNvSpPr/>
          <p:nvPr/>
        </p:nvSpPr>
        <p:spPr>
          <a:xfrm>
            <a:off x="-10140" y="2251061"/>
            <a:ext cx="3051499" cy="1477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During </a:t>
            </a:r>
            <a:r>
              <a:rPr lang="en-GB" sz="8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Autumn 2 </a:t>
            </a:r>
            <a:r>
              <a:rPr lang="en-GB" sz="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there will not be an explicit skill focus. Art will be delivered through topic- Festivals and Celebrations. The objectives will be broadened to: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Develop techniques, including their control and their use of materials, with creativity, experimentation and an increasing awareness of different kinds of art, craft and design.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improve their mastery of art and design techniques, including drawing, painting and sculpture with a range of materials (pencil, charcoal, paint, clay.)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2A8918-1DF9-3441-A791-616A31C5F043}"/>
              </a:ext>
            </a:extLst>
          </p:cNvPr>
          <p:cNvSpPr/>
          <p:nvPr/>
        </p:nvSpPr>
        <p:spPr>
          <a:xfrm>
            <a:off x="6660562" y="574442"/>
            <a:ext cx="2719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800" dirty="0" smtClean="0">
                <a:latin typeface="+mj-lt"/>
              </a:rPr>
              <a:t>Addition </a:t>
            </a:r>
            <a:r>
              <a:rPr lang="en-GB" sz="800" dirty="0">
                <a:latin typeface="+mj-lt"/>
              </a:rPr>
              <a:t>and Subtraction</a:t>
            </a:r>
          </a:p>
          <a:p>
            <a:pPr>
              <a:lnSpc>
                <a:spcPct val="200000"/>
              </a:lnSpc>
            </a:pPr>
            <a:r>
              <a:rPr lang="en-GB" sz="800" dirty="0">
                <a:latin typeface="+mj-lt"/>
              </a:rPr>
              <a:t>Multiplication and Division</a:t>
            </a:r>
            <a:endParaRPr lang="en-US" sz="800" dirty="0"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A64631-5549-EE4B-B387-70DC484F5F5F}"/>
              </a:ext>
            </a:extLst>
          </p:cNvPr>
          <p:cNvSpPr/>
          <p:nvPr/>
        </p:nvSpPr>
        <p:spPr>
          <a:xfrm>
            <a:off x="6660562" y="392823"/>
            <a:ext cx="25490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u="sng" dirty="0">
                <a:latin typeface="+mj-lt"/>
              </a:rPr>
              <a:t>See individual teachers w</a:t>
            </a:r>
            <a:r>
              <a:rPr lang="en-US" sz="800" b="1" u="sng" dirty="0" smtClean="0">
                <a:latin typeface="+mj-lt"/>
              </a:rPr>
              <a:t>eekly plans for </a:t>
            </a:r>
            <a:r>
              <a:rPr lang="en-US" sz="800" b="1" u="sng" dirty="0">
                <a:latin typeface="+mj-lt"/>
              </a:rPr>
              <a:t>specific outcomes</a:t>
            </a:r>
            <a:endParaRPr lang="en-US" sz="800" dirty="0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6E5BE1-DB09-CC49-9225-64CE877D6D48}"/>
              </a:ext>
            </a:extLst>
          </p:cNvPr>
          <p:cNvSpPr/>
          <p:nvPr/>
        </p:nvSpPr>
        <p:spPr>
          <a:xfrm>
            <a:off x="-64096" y="240593"/>
            <a:ext cx="33404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Recognise that they need light in order to see things and that dark is the absence of light</a:t>
            </a:r>
          </a:p>
          <a:p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Notice that light is reflected from surfaces</a:t>
            </a:r>
          </a:p>
          <a:p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Recognise that light from the sun can be dangerous and that there are ways to protect their eyes</a:t>
            </a:r>
          </a:p>
          <a:p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Recognise that shadows are formed when the light from a light source is blocked</a:t>
            </a:r>
          </a:p>
          <a:p>
            <a:r>
              <a:rPr lang="en-GB" sz="600" dirty="0">
                <a:latin typeface="+mj-lt"/>
                <a:ea typeface="MS ??"/>
                <a:cs typeface="Times New Roman" panose="02020603050405020304" pitchFamily="18" charset="0"/>
              </a:rPr>
              <a:t>Find patterns in the way that the size of shadows change</a:t>
            </a:r>
          </a:p>
          <a:p>
            <a:r>
              <a:rPr lang="en-GB" sz="600" dirty="0">
                <a:latin typeface="+mj-lt"/>
              </a:rPr>
              <a:t>Asking relevant questions and using different types of scientific enquiries to answer them</a:t>
            </a:r>
          </a:p>
          <a:p>
            <a:r>
              <a:rPr lang="en-GB" sz="600" dirty="0">
                <a:latin typeface="+mj-lt"/>
              </a:rPr>
              <a:t>Setting up simple practical enquiries, comparative and fair tests</a:t>
            </a:r>
          </a:p>
          <a:p>
            <a:r>
              <a:rPr lang="en-GB" sz="600" dirty="0">
                <a:latin typeface="+mj-lt"/>
              </a:rPr>
              <a:t>Making systematic and careful observations and, where appropriate, taking accurate measurements using standard units, using a range of equipment, including thermometers and data loggers</a:t>
            </a:r>
          </a:p>
          <a:p>
            <a:r>
              <a:rPr lang="en-GB" sz="600" dirty="0">
                <a:latin typeface="+mj-lt"/>
              </a:rPr>
              <a:t>Gathering, recording, classifying and presenting data in a variety of ways to help in answering questions</a:t>
            </a:r>
          </a:p>
          <a:p>
            <a:r>
              <a:rPr lang="en-GB" sz="600" dirty="0">
                <a:latin typeface="+mj-lt"/>
              </a:rPr>
              <a:t>Recording findings using simple scientific language, drawing and data.</a:t>
            </a:r>
          </a:p>
          <a:p>
            <a:r>
              <a:rPr lang="en-GB" sz="600" dirty="0">
                <a:latin typeface="+mj-lt"/>
              </a:rPr>
              <a:t>Reporting on findings from enquiries, including oral and written explanations</a:t>
            </a:r>
          </a:p>
          <a:p>
            <a:r>
              <a:rPr lang="en-GB" sz="600" dirty="0">
                <a:latin typeface="+mj-lt"/>
              </a:rPr>
              <a:t>Using results to draw simple conclusions, make predictions for new values, suggest improvements and raise further questions</a:t>
            </a:r>
          </a:p>
          <a:p>
            <a:r>
              <a:rPr lang="en-GB" sz="600" dirty="0">
                <a:latin typeface="+mj-lt"/>
              </a:rPr>
              <a:t>Identifying differences, similarities or changes related to simple scientific ideas</a:t>
            </a:r>
            <a:endParaRPr lang="en-GB" sz="600" dirty="0">
              <a:effectLst/>
              <a:latin typeface="+mj-lt"/>
              <a:ea typeface="MS ??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19696F-4677-2549-9699-3E0C9A681543}"/>
              </a:ext>
            </a:extLst>
          </p:cNvPr>
          <p:cNvSpPr/>
          <p:nvPr/>
        </p:nvSpPr>
        <p:spPr>
          <a:xfrm>
            <a:off x="6618902" y="4058870"/>
            <a:ext cx="4953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latin typeface="+mj-lt"/>
              </a:rPr>
              <a:t>Define what is meant by bullying </a:t>
            </a:r>
          </a:p>
          <a:p>
            <a:r>
              <a:rPr lang="en-GB" sz="800" dirty="0">
                <a:latin typeface="+mj-lt"/>
              </a:rPr>
              <a:t>Identify the difference between falling out with someone and bullying </a:t>
            </a:r>
          </a:p>
          <a:p>
            <a:r>
              <a:rPr lang="en-GB" sz="800" dirty="0">
                <a:latin typeface="+mj-lt"/>
              </a:rPr>
              <a:t>Understand how bullying can make people feel</a:t>
            </a:r>
          </a:p>
          <a:p>
            <a:r>
              <a:rPr lang="en-GB" sz="800" dirty="0">
                <a:latin typeface="+mj-lt"/>
              </a:rPr>
              <a:t>Name different types of bullying (including  racism) </a:t>
            </a:r>
          </a:p>
          <a:p>
            <a:r>
              <a:rPr lang="en-GB" sz="800" dirty="0">
                <a:latin typeface="+mj-lt"/>
              </a:rPr>
              <a:t>Identify the different ways bullying can happen (including online) </a:t>
            </a:r>
          </a:p>
          <a:p>
            <a:r>
              <a:rPr lang="en-GB" sz="800" dirty="0">
                <a:latin typeface="+mj-lt"/>
              </a:rPr>
              <a:t>Describe how they would respond in a range of situations relating to </a:t>
            </a:r>
          </a:p>
          <a:p>
            <a:r>
              <a:rPr lang="en-GB" sz="800" dirty="0">
                <a:latin typeface="+mj-lt"/>
              </a:rPr>
              <a:t>falling out and bullying, including how to get help </a:t>
            </a:r>
          </a:p>
          <a:p>
            <a:r>
              <a:rPr lang="en-GB" sz="800" dirty="0">
                <a:latin typeface="+mj-lt"/>
              </a:rPr>
              <a:t>Explain how to react if they witness bullying </a:t>
            </a:r>
          </a:p>
          <a:p>
            <a:r>
              <a:rPr lang="en-GB" sz="800" dirty="0">
                <a:latin typeface="+mj-lt"/>
              </a:rPr>
              <a:t>Understand the role of bystanders and the important part they play in </a:t>
            </a:r>
          </a:p>
          <a:p>
            <a:r>
              <a:rPr lang="en-GB" sz="800" dirty="0">
                <a:latin typeface="+mj-lt"/>
              </a:rPr>
              <a:t>reducing bullying </a:t>
            </a:r>
          </a:p>
          <a:p>
            <a:r>
              <a:rPr lang="en-GB" sz="800" dirty="0">
                <a:latin typeface="+mj-lt"/>
              </a:rPr>
              <a:t>Know how and to whom to report incidents of </a:t>
            </a:r>
            <a:r>
              <a:rPr lang="en-GB" sz="800" dirty="0" smtClean="0">
                <a:latin typeface="+mj-lt"/>
              </a:rPr>
              <a:t>bullying/where </a:t>
            </a:r>
            <a:r>
              <a:rPr lang="en-GB" sz="800" dirty="0">
                <a:latin typeface="+mj-lt"/>
              </a:rPr>
              <a:t>to get help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latin typeface="+mj-lt"/>
              </a:rPr>
              <a:t>Guy Fawkes- Bonfire Safety</a:t>
            </a:r>
            <a:endParaRPr lang="en-GB" sz="8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8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>
              <a:latin typeface="+mj-lt"/>
            </a:endParaRPr>
          </a:p>
          <a:p>
            <a:endParaRPr lang="en-GB" sz="8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800" dirty="0" smtClean="0">
                <a:latin typeface="+mj-lt"/>
              </a:rPr>
              <a:t>West End in Schools- Diwali Dance Workshop</a:t>
            </a:r>
            <a:endParaRPr lang="en-GB" sz="800" dirty="0"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9ECD9F-F2B6-2F4C-A843-0A9D49BB1D28}"/>
              </a:ext>
            </a:extLst>
          </p:cNvPr>
          <p:cNvSpPr/>
          <p:nvPr/>
        </p:nvSpPr>
        <p:spPr>
          <a:xfrm>
            <a:off x="3328788" y="462471"/>
            <a:ext cx="3070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+mj-lt"/>
              </a:rPr>
              <a:t>Locate some of the world’s climate zones on a globe or map, name examples and have some understanding of them </a:t>
            </a:r>
          </a:p>
          <a:p>
            <a:r>
              <a:rPr lang="en-GB" sz="800" dirty="0">
                <a:latin typeface="+mj-lt"/>
              </a:rPr>
              <a:t>Extract geographical data (e.g. rainfall, temperature, weather, climate/ vegetation zones) from pictorial/ graphical representations </a:t>
            </a:r>
          </a:p>
          <a:p>
            <a:r>
              <a:rPr lang="en-GB" sz="800" dirty="0">
                <a:latin typeface="+mj-lt"/>
              </a:rPr>
              <a:t>Describe and give examples of the variety of biomes and vegetation belts </a:t>
            </a:r>
          </a:p>
          <a:p>
            <a:r>
              <a:rPr lang="en-GB" sz="800" dirty="0">
                <a:latin typeface="+mj-lt"/>
              </a:rPr>
              <a:t>Use appropriate geographical vocabulary to describe weather, climate, climate zones, biomes and vegetation belts </a:t>
            </a:r>
          </a:p>
          <a:p>
            <a:r>
              <a:rPr lang="en-GB" sz="800" dirty="0">
                <a:latin typeface="+mj-lt"/>
              </a:rPr>
              <a:t>Identify the world’s hottest, coldest, wettest and driest locations.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1065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784</Words>
  <Application>Microsoft Office PowerPoint</Application>
  <PresentationFormat>A4 Paper (210x297 mm)</PresentationFormat>
  <Paragraphs>95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 Neue</vt:lpstr>
      <vt:lpstr>MS ??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wilding</dc:creator>
  <cp:lastModifiedBy>Katie powell</cp:lastModifiedBy>
  <cp:revision>73</cp:revision>
  <dcterms:created xsi:type="dcterms:W3CDTF">2021-10-05T07:41:03Z</dcterms:created>
  <dcterms:modified xsi:type="dcterms:W3CDTF">2023-10-24T15:53:31Z</dcterms:modified>
</cp:coreProperties>
</file>