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40"/>
  </p:normalViewPr>
  <p:slideViewPr>
    <p:cSldViewPr snapToGrid="0" snapToObjects="1">
      <p:cViewPr varScale="1">
        <p:scale>
          <a:sx n="124" d="100"/>
          <a:sy n="124" d="100"/>
        </p:scale>
        <p:origin x="150"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E1D2449-74AB-634D-82CD-2C5746C93E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60989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1D2449-74AB-634D-82CD-2C5746C93E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410771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1D2449-74AB-634D-82CD-2C5746C93E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278627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1D2449-74AB-634D-82CD-2C5746C93E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91701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E1D2449-74AB-634D-82CD-2C5746C93E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291982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E1D2449-74AB-634D-82CD-2C5746C93ED4}"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62197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E1D2449-74AB-634D-82CD-2C5746C93ED4}"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66474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E1D2449-74AB-634D-82CD-2C5746C93ED4}"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325696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D2449-74AB-634D-82CD-2C5746C93ED4}"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217805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E1D2449-74AB-634D-82CD-2C5746C93ED4}"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3167354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E1D2449-74AB-634D-82CD-2C5746C93ED4}"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312754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D2449-74AB-634D-82CD-2C5746C93ED4}" type="datetimeFigureOut">
              <a:rPr lang="en-US" smtClean="0"/>
              <a:t>6/3/2024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9F9EC-D97D-3541-8C78-0848F91C3A48}" type="slidenum">
              <a:rPr lang="en-US" smtClean="0"/>
              <a:t>‹#›</a:t>
            </a:fld>
            <a:endParaRPr lang="en-US"/>
          </a:p>
        </p:txBody>
      </p:sp>
    </p:spTree>
    <p:extLst>
      <p:ext uri="{BB962C8B-B14F-4D97-AF65-F5344CB8AC3E}">
        <p14:creationId xmlns:p14="http://schemas.microsoft.com/office/powerpoint/2010/main" val="2466826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C024453-8838-4D44-8483-D043B9ED9BB3}"/>
              </a:ext>
            </a:extLst>
          </p:cNvPr>
          <p:cNvPicPr>
            <a:picLocks noChangeAspect="1"/>
          </p:cNvPicPr>
          <p:nvPr/>
        </p:nvPicPr>
        <p:blipFill>
          <a:blip r:embed="rId2"/>
          <a:stretch>
            <a:fillRect/>
          </a:stretch>
        </p:blipFill>
        <p:spPr>
          <a:xfrm>
            <a:off x="262109" y="0"/>
            <a:ext cx="10042476" cy="6796454"/>
          </a:xfrm>
          <a:prstGeom prst="rect">
            <a:avLst/>
          </a:prstGeom>
        </p:spPr>
      </p:pic>
      <p:sp>
        <p:nvSpPr>
          <p:cNvPr id="2" name="TextBox 1">
            <a:extLst>
              <a:ext uri="{FF2B5EF4-FFF2-40B4-BE49-F238E27FC236}">
                <a16:creationId xmlns:a16="http://schemas.microsoft.com/office/drawing/2014/main" id="{F93E2ED9-CCA1-BA45-8E05-DBDE4D2DB591}"/>
              </a:ext>
            </a:extLst>
          </p:cNvPr>
          <p:cNvSpPr txBox="1"/>
          <p:nvPr/>
        </p:nvSpPr>
        <p:spPr>
          <a:xfrm>
            <a:off x="4616824" y="179294"/>
            <a:ext cx="184731" cy="369332"/>
          </a:xfrm>
          <a:prstGeom prst="rect">
            <a:avLst/>
          </a:prstGeom>
          <a:noFill/>
        </p:spPr>
        <p:txBody>
          <a:bodyPr wrap="none" rtlCol="0">
            <a:spAutoFit/>
          </a:bodyPr>
          <a:lstStyle/>
          <a:p>
            <a:endParaRPr lang="en-US" dirty="0">
              <a:latin typeface="+mj-lt"/>
            </a:endParaRPr>
          </a:p>
        </p:txBody>
      </p:sp>
      <p:sp>
        <p:nvSpPr>
          <p:cNvPr id="3" name="Rectangle 2">
            <a:extLst>
              <a:ext uri="{FF2B5EF4-FFF2-40B4-BE49-F238E27FC236}">
                <a16:creationId xmlns:a16="http://schemas.microsoft.com/office/drawing/2014/main" id="{9A780AEF-4B0D-1748-B63C-A0804EAA43DE}"/>
              </a:ext>
            </a:extLst>
          </p:cNvPr>
          <p:cNvSpPr/>
          <p:nvPr/>
        </p:nvSpPr>
        <p:spPr>
          <a:xfrm>
            <a:off x="1510643" y="213590"/>
            <a:ext cx="827830" cy="231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TextBox 3">
            <a:extLst>
              <a:ext uri="{FF2B5EF4-FFF2-40B4-BE49-F238E27FC236}">
                <a16:creationId xmlns:a16="http://schemas.microsoft.com/office/drawing/2014/main" id="{55F74C53-F0FD-1B4A-876B-4BEB4ECE66DE}"/>
              </a:ext>
            </a:extLst>
          </p:cNvPr>
          <p:cNvSpPr txBox="1"/>
          <p:nvPr/>
        </p:nvSpPr>
        <p:spPr>
          <a:xfrm>
            <a:off x="358573" y="124372"/>
            <a:ext cx="2876997" cy="246221"/>
          </a:xfrm>
          <a:prstGeom prst="rect">
            <a:avLst/>
          </a:prstGeom>
          <a:noFill/>
        </p:spPr>
        <p:txBody>
          <a:bodyPr wrap="square" rtlCol="0">
            <a:spAutoFit/>
          </a:bodyPr>
          <a:lstStyle/>
          <a:p>
            <a:r>
              <a:rPr lang="en-US" sz="1000" b="1" u="sng" dirty="0">
                <a:latin typeface="+mj-lt"/>
              </a:rPr>
              <a:t>Science: Plants – What's Growing In Our Gardens?</a:t>
            </a:r>
          </a:p>
        </p:txBody>
      </p:sp>
      <p:sp>
        <p:nvSpPr>
          <p:cNvPr id="22" name="TextBox 21">
            <a:extLst>
              <a:ext uri="{FF2B5EF4-FFF2-40B4-BE49-F238E27FC236}">
                <a16:creationId xmlns:a16="http://schemas.microsoft.com/office/drawing/2014/main" id="{05F5B8B3-D43E-8348-B4ED-3CB0D1DA33AF}"/>
              </a:ext>
            </a:extLst>
          </p:cNvPr>
          <p:cNvSpPr txBox="1"/>
          <p:nvPr/>
        </p:nvSpPr>
        <p:spPr>
          <a:xfrm>
            <a:off x="329234" y="345583"/>
            <a:ext cx="3272321" cy="1492716"/>
          </a:xfrm>
          <a:prstGeom prst="rect">
            <a:avLst/>
          </a:prstGeom>
          <a:noFill/>
        </p:spPr>
        <p:txBody>
          <a:bodyPr wrap="square" rtlCol="0">
            <a:spAutoFit/>
          </a:bodyPr>
          <a:lstStyle/>
          <a:p>
            <a:r>
              <a:rPr lang="en-GB" sz="700" dirty="0">
                <a:latin typeface="+mj-lt"/>
              </a:rPr>
              <a:t>Identify that most living things live in habitats to which they are suited Describe how different habitats provide for the basic needs of different kinds of animals and plants, and how they depend on each other</a:t>
            </a:r>
          </a:p>
          <a:p>
            <a:r>
              <a:rPr lang="en-GB" sz="700" dirty="0">
                <a:latin typeface="+mj-lt"/>
              </a:rPr>
              <a:t>Identify and name a variety of plants and animals in their habitats</a:t>
            </a:r>
          </a:p>
          <a:p>
            <a:r>
              <a:rPr lang="en-GB" sz="700" dirty="0">
                <a:latin typeface="+mj-lt"/>
              </a:rPr>
              <a:t>Describe how animals obtain their food from plants and other animals, Identify and name different sources of food</a:t>
            </a:r>
          </a:p>
          <a:p>
            <a:r>
              <a:rPr lang="en-GB" sz="700" dirty="0">
                <a:latin typeface="+mj-lt"/>
              </a:rPr>
              <a:t>Asking simple questions and recognising that they can be answered in different ways</a:t>
            </a:r>
          </a:p>
          <a:p>
            <a:r>
              <a:rPr lang="en-GB" sz="700" dirty="0">
                <a:latin typeface="+mj-lt"/>
              </a:rPr>
              <a:t>Observing closely, using simple equipment</a:t>
            </a:r>
          </a:p>
          <a:p>
            <a:r>
              <a:rPr lang="en-GB" sz="700" dirty="0">
                <a:latin typeface="+mj-lt"/>
              </a:rPr>
              <a:t>Performing simple tests</a:t>
            </a:r>
          </a:p>
          <a:p>
            <a:r>
              <a:rPr lang="en-GB" sz="700" dirty="0">
                <a:latin typeface="+mj-lt"/>
              </a:rPr>
              <a:t>Identifying and classifying</a:t>
            </a:r>
          </a:p>
          <a:p>
            <a:r>
              <a:rPr lang="en-GB" sz="700" dirty="0">
                <a:latin typeface="+mj-lt"/>
              </a:rPr>
              <a:t>Using their observations and ideas to suggest answers to questions</a:t>
            </a:r>
          </a:p>
          <a:p>
            <a:r>
              <a:rPr lang="en-GB" sz="700" dirty="0">
                <a:latin typeface="+mj-lt"/>
              </a:rPr>
              <a:t>Gathering and recording data to help in answering questions </a:t>
            </a:r>
          </a:p>
          <a:p>
            <a:endParaRPr lang="en-GB" sz="700" dirty="0">
              <a:latin typeface="+mj-lt"/>
            </a:endParaRPr>
          </a:p>
        </p:txBody>
      </p:sp>
      <p:sp>
        <p:nvSpPr>
          <p:cNvPr id="8" name="Rectangle 7">
            <a:extLst>
              <a:ext uri="{FF2B5EF4-FFF2-40B4-BE49-F238E27FC236}">
                <a16:creationId xmlns:a16="http://schemas.microsoft.com/office/drawing/2014/main" id="{FB69770C-42DC-E748-A93C-CC15541D6B48}"/>
              </a:ext>
            </a:extLst>
          </p:cNvPr>
          <p:cNvSpPr/>
          <p:nvPr/>
        </p:nvSpPr>
        <p:spPr>
          <a:xfrm>
            <a:off x="3762271" y="2585769"/>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a:extLst>
              <a:ext uri="{FF2B5EF4-FFF2-40B4-BE49-F238E27FC236}">
                <a16:creationId xmlns:a16="http://schemas.microsoft.com/office/drawing/2014/main" id="{2E862ED5-152D-6E43-916C-E061C0BEBFCB}"/>
              </a:ext>
            </a:extLst>
          </p:cNvPr>
          <p:cNvSpPr/>
          <p:nvPr/>
        </p:nvSpPr>
        <p:spPr>
          <a:xfrm>
            <a:off x="5526736" y="2996056"/>
            <a:ext cx="250135" cy="131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ectangle 12">
            <a:extLst>
              <a:ext uri="{FF2B5EF4-FFF2-40B4-BE49-F238E27FC236}">
                <a16:creationId xmlns:a16="http://schemas.microsoft.com/office/drawing/2014/main" id="{508B248D-86E8-4A40-9B43-00A1FF00A31D}"/>
              </a:ext>
            </a:extLst>
          </p:cNvPr>
          <p:cNvSpPr/>
          <p:nvPr/>
        </p:nvSpPr>
        <p:spPr>
          <a:xfrm>
            <a:off x="4548212" y="166274"/>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TextBox 11">
            <a:extLst>
              <a:ext uri="{FF2B5EF4-FFF2-40B4-BE49-F238E27FC236}">
                <a16:creationId xmlns:a16="http://schemas.microsoft.com/office/drawing/2014/main" id="{52F104A1-3AC1-6B46-800D-1A7D89A482DC}"/>
              </a:ext>
            </a:extLst>
          </p:cNvPr>
          <p:cNvSpPr txBox="1"/>
          <p:nvPr/>
        </p:nvSpPr>
        <p:spPr>
          <a:xfrm>
            <a:off x="3664726" y="124372"/>
            <a:ext cx="2876997" cy="246221"/>
          </a:xfrm>
          <a:prstGeom prst="rect">
            <a:avLst/>
          </a:prstGeom>
          <a:noFill/>
        </p:spPr>
        <p:txBody>
          <a:bodyPr wrap="square" rtlCol="0">
            <a:spAutoFit/>
          </a:bodyPr>
          <a:lstStyle/>
          <a:p>
            <a:r>
              <a:rPr lang="en-US" sz="1000" b="1" u="sng" dirty="0">
                <a:latin typeface="+mj-lt"/>
              </a:rPr>
              <a:t>History: Our </a:t>
            </a:r>
            <a:r>
              <a:rPr lang="en-US" sz="1000" b="1" u="sng">
                <a:latin typeface="+mj-lt"/>
              </a:rPr>
              <a:t>Local Heroes </a:t>
            </a:r>
            <a:endParaRPr lang="en-US" sz="1000" u="sng" dirty="0">
              <a:latin typeface="+mj-lt"/>
            </a:endParaRPr>
          </a:p>
        </p:txBody>
      </p:sp>
      <p:sp>
        <p:nvSpPr>
          <p:cNvPr id="14" name="Rectangle 13">
            <a:extLst>
              <a:ext uri="{FF2B5EF4-FFF2-40B4-BE49-F238E27FC236}">
                <a16:creationId xmlns:a16="http://schemas.microsoft.com/office/drawing/2014/main" id="{655ED5DD-BDF5-FC40-A947-BAE433D1086D}"/>
              </a:ext>
            </a:extLst>
          </p:cNvPr>
          <p:cNvSpPr/>
          <p:nvPr/>
        </p:nvSpPr>
        <p:spPr>
          <a:xfrm>
            <a:off x="1212512" y="2086587"/>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TextBox 14">
            <a:extLst>
              <a:ext uri="{FF2B5EF4-FFF2-40B4-BE49-F238E27FC236}">
                <a16:creationId xmlns:a16="http://schemas.microsoft.com/office/drawing/2014/main" id="{4FCC56EA-2DD9-DD46-91C5-F884BB1F4D60}"/>
              </a:ext>
            </a:extLst>
          </p:cNvPr>
          <p:cNvSpPr txBox="1"/>
          <p:nvPr/>
        </p:nvSpPr>
        <p:spPr>
          <a:xfrm>
            <a:off x="319940" y="3916944"/>
            <a:ext cx="904556" cy="246221"/>
          </a:xfrm>
          <a:prstGeom prst="rect">
            <a:avLst/>
          </a:prstGeom>
          <a:noFill/>
        </p:spPr>
        <p:txBody>
          <a:bodyPr wrap="square" rtlCol="0">
            <a:spAutoFit/>
          </a:bodyPr>
          <a:lstStyle/>
          <a:p>
            <a:r>
              <a:rPr lang="en-US" sz="1000" b="1" u="sng" dirty="0">
                <a:latin typeface="+mj-lt"/>
              </a:rPr>
              <a:t>Computing:</a:t>
            </a:r>
          </a:p>
        </p:txBody>
      </p:sp>
      <p:sp>
        <p:nvSpPr>
          <p:cNvPr id="16" name="TextBox 15">
            <a:extLst>
              <a:ext uri="{FF2B5EF4-FFF2-40B4-BE49-F238E27FC236}">
                <a16:creationId xmlns:a16="http://schemas.microsoft.com/office/drawing/2014/main" id="{EAFC0C8F-ED23-EB4F-9633-9357A641400D}"/>
              </a:ext>
            </a:extLst>
          </p:cNvPr>
          <p:cNvSpPr txBox="1"/>
          <p:nvPr/>
        </p:nvSpPr>
        <p:spPr>
          <a:xfrm>
            <a:off x="325709" y="2041251"/>
            <a:ext cx="2876997" cy="246221"/>
          </a:xfrm>
          <a:prstGeom prst="rect">
            <a:avLst/>
          </a:prstGeom>
          <a:noFill/>
        </p:spPr>
        <p:txBody>
          <a:bodyPr wrap="square" rtlCol="0">
            <a:spAutoFit/>
          </a:bodyPr>
          <a:lstStyle/>
          <a:p>
            <a:r>
              <a:rPr lang="en-US" sz="1000" b="1" u="sng" dirty="0">
                <a:latin typeface="+mj-lt"/>
              </a:rPr>
              <a:t>Art: Sculpture</a:t>
            </a:r>
            <a:endParaRPr lang="en-US" sz="1000" u="sng" dirty="0">
              <a:latin typeface="+mj-lt"/>
            </a:endParaRPr>
          </a:p>
        </p:txBody>
      </p:sp>
      <p:sp>
        <p:nvSpPr>
          <p:cNvPr id="17" name="Rectangle 16">
            <a:extLst>
              <a:ext uri="{FF2B5EF4-FFF2-40B4-BE49-F238E27FC236}">
                <a16:creationId xmlns:a16="http://schemas.microsoft.com/office/drawing/2014/main" id="{8C5665A2-412E-8147-8F5D-148018579C9C}"/>
              </a:ext>
            </a:extLst>
          </p:cNvPr>
          <p:cNvSpPr/>
          <p:nvPr/>
        </p:nvSpPr>
        <p:spPr>
          <a:xfrm>
            <a:off x="1282326" y="3938574"/>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TextBox 19">
            <a:extLst>
              <a:ext uri="{FF2B5EF4-FFF2-40B4-BE49-F238E27FC236}">
                <a16:creationId xmlns:a16="http://schemas.microsoft.com/office/drawing/2014/main" id="{DEC910E8-D608-C54D-83BD-4DE03153920F}"/>
              </a:ext>
            </a:extLst>
          </p:cNvPr>
          <p:cNvSpPr txBox="1"/>
          <p:nvPr/>
        </p:nvSpPr>
        <p:spPr>
          <a:xfrm>
            <a:off x="319940" y="5704713"/>
            <a:ext cx="904556" cy="246221"/>
          </a:xfrm>
          <a:prstGeom prst="rect">
            <a:avLst/>
          </a:prstGeom>
          <a:noFill/>
        </p:spPr>
        <p:txBody>
          <a:bodyPr wrap="square" rtlCol="0">
            <a:spAutoFit/>
          </a:bodyPr>
          <a:lstStyle/>
          <a:p>
            <a:r>
              <a:rPr lang="en-US" sz="1000" b="1" u="sng" dirty="0">
                <a:latin typeface="+mj-lt"/>
              </a:rPr>
              <a:t>Music:</a:t>
            </a:r>
            <a:endParaRPr lang="en-US" sz="1000" u="sng" dirty="0">
              <a:latin typeface="+mj-lt"/>
            </a:endParaRPr>
          </a:p>
        </p:txBody>
      </p:sp>
      <p:sp>
        <p:nvSpPr>
          <p:cNvPr id="23" name="Rectangle 22">
            <a:extLst>
              <a:ext uri="{FF2B5EF4-FFF2-40B4-BE49-F238E27FC236}">
                <a16:creationId xmlns:a16="http://schemas.microsoft.com/office/drawing/2014/main" id="{834DDF92-0CED-374D-B145-13615D3DE9C2}"/>
              </a:ext>
            </a:extLst>
          </p:cNvPr>
          <p:cNvSpPr/>
          <p:nvPr/>
        </p:nvSpPr>
        <p:spPr>
          <a:xfrm>
            <a:off x="1282326" y="5734120"/>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TextBox 23">
            <a:extLst>
              <a:ext uri="{FF2B5EF4-FFF2-40B4-BE49-F238E27FC236}">
                <a16:creationId xmlns:a16="http://schemas.microsoft.com/office/drawing/2014/main" id="{DA7206A0-9CC2-BF49-8535-9888327AA96E}"/>
              </a:ext>
            </a:extLst>
          </p:cNvPr>
          <p:cNvSpPr txBox="1"/>
          <p:nvPr/>
        </p:nvSpPr>
        <p:spPr>
          <a:xfrm>
            <a:off x="3697321" y="3448053"/>
            <a:ext cx="904556" cy="246221"/>
          </a:xfrm>
          <a:prstGeom prst="rect">
            <a:avLst/>
          </a:prstGeom>
          <a:noFill/>
        </p:spPr>
        <p:txBody>
          <a:bodyPr wrap="square" rtlCol="0">
            <a:spAutoFit/>
          </a:bodyPr>
          <a:lstStyle/>
          <a:p>
            <a:r>
              <a:rPr lang="en-US" sz="1000" b="1" u="sng" dirty="0">
                <a:latin typeface="+mj-lt"/>
              </a:rPr>
              <a:t>P.E:</a:t>
            </a:r>
            <a:endParaRPr lang="en-US" sz="1000" u="sng" dirty="0">
              <a:latin typeface="+mj-lt"/>
            </a:endParaRPr>
          </a:p>
        </p:txBody>
      </p:sp>
      <p:sp>
        <p:nvSpPr>
          <p:cNvPr id="25" name="Rectangle 24">
            <a:extLst>
              <a:ext uri="{FF2B5EF4-FFF2-40B4-BE49-F238E27FC236}">
                <a16:creationId xmlns:a16="http://schemas.microsoft.com/office/drawing/2014/main" id="{369738C2-D741-8645-88D4-AFA71C181052}"/>
              </a:ext>
            </a:extLst>
          </p:cNvPr>
          <p:cNvSpPr/>
          <p:nvPr/>
        </p:nvSpPr>
        <p:spPr>
          <a:xfrm>
            <a:off x="4715365" y="3479048"/>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TextBox 25">
            <a:extLst>
              <a:ext uri="{FF2B5EF4-FFF2-40B4-BE49-F238E27FC236}">
                <a16:creationId xmlns:a16="http://schemas.microsoft.com/office/drawing/2014/main" id="{9E6BA5E1-512F-5E43-B81E-FD326A32E0DE}"/>
              </a:ext>
            </a:extLst>
          </p:cNvPr>
          <p:cNvSpPr txBox="1"/>
          <p:nvPr/>
        </p:nvSpPr>
        <p:spPr>
          <a:xfrm>
            <a:off x="3664726" y="5234837"/>
            <a:ext cx="904556" cy="246221"/>
          </a:xfrm>
          <a:prstGeom prst="rect">
            <a:avLst/>
          </a:prstGeom>
          <a:noFill/>
        </p:spPr>
        <p:txBody>
          <a:bodyPr wrap="square" rtlCol="0">
            <a:spAutoFit/>
          </a:bodyPr>
          <a:lstStyle/>
          <a:p>
            <a:r>
              <a:rPr lang="en-US" sz="1000" b="1" u="sng" dirty="0">
                <a:latin typeface="+mj-lt"/>
              </a:rPr>
              <a:t>Geography:</a:t>
            </a:r>
            <a:endParaRPr lang="en-US" sz="1000" u="sng" dirty="0">
              <a:latin typeface="+mj-lt"/>
            </a:endParaRPr>
          </a:p>
        </p:txBody>
      </p:sp>
      <p:sp>
        <p:nvSpPr>
          <p:cNvPr id="27" name="Rectangle 26">
            <a:extLst>
              <a:ext uri="{FF2B5EF4-FFF2-40B4-BE49-F238E27FC236}">
                <a16:creationId xmlns:a16="http://schemas.microsoft.com/office/drawing/2014/main" id="{838A5937-3E9F-844C-AD0B-CDF74A041E6B}"/>
              </a:ext>
            </a:extLst>
          </p:cNvPr>
          <p:cNvSpPr/>
          <p:nvPr/>
        </p:nvSpPr>
        <p:spPr>
          <a:xfrm>
            <a:off x="4682770" y="5265832"/>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ectangle 28">
            <a:extLst>
              <a:ext uri="{FF2B5EF4-FFF2-40B4-BE49-F238E27FC236}">
                <a16:creationId xmlns:a16="http://schemas.microsoft.com/office/drawing/2014/main" id="{EC3A19CB-0F3B-A44C-BFB1-9258446D6B5E}"/>
              </a:ext>
            </a:extLst>
          </p:cNvPr>
          <p:cNvSpPr/>
          <p:nvPr/>
        </p:nvSpPr>
        <p:spPr>
          <a:xfrm>
            <a:off x="7988792" y="3938574"/>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TextBox 29">
            <a:extLst>
              <a:ext uri="{FF2B5EF4-FFF2-40B4-BE49-F238E27FC236}">
                <a16:creationId xmlns:a16="http://schemas.microsoft.com/office/drawing/2014/main" id="{A7B8E0F3-8D46-1349-BAF0-38A438FC52E3}"/>
              </a:ext>
            </a:extLst>
          </p:cNvPr>
          <p:cNvSpPr txBox="1"/>
          <p:nvPr/>
        </p:nvSpPr>
        <p:spPr>
          <a:xfrm>
            <a:off x="7019244" y="5673718"/>
            <a:ext cx="2562745" cy="553998"/>
          </a:xfrm>
          <a:prstGeom prst="rect">
            <a:avLst/>
          </a:prstGeom>
          <a:noFill/>
        </p:spPr>
        <p:txBody>
          <a:bodyPr wrap="square" rtlCol="0">
            <a:spAutoFit/>
          </a:bodyPr>
          <a:lstStyle/>
          <a:p>
            <a:r>
              <a:rPr lang="en-US" sz="1000" b="1" u="sng" dirty="0">
                <a:latin typeface="+mj-lt"/>
              </a:rPr>
              <a:t>Trips and </a:t>
            </a:r>
            <a:r>
              <a:rPr lang="en-US" sz="1000" b="1" u="sng" dirty="0" smtClean="0">
                <a:latin typeface="+mj-lt"/>
              </a:rPr>
              <a:t>Visits:</a:t>
            </a:r>
          </a:p>
          <a:p>
            <a:endParaRPr lang="en-US" sz="1000" b="1" u="sng" dirty="0">
              <a:latin typeface="+mj-lt"/>
            </a:endParaRPr>
          </a:p>
          <a:p>
            <a:r>
              <a:rPr lang="en-US" sz="1000" u="sng" dirty="0" smtClean="0">
                <a:latin typeface="+mj-lt"/>
              </a:rPr>
              <a:t>Yorkshire Wildlife Park- Monday 17</a:t>
            </a:r>
            <a:r>
              <a:rPr lang="en-US" sz="1000" u="sng" baseline="30000" dirty="0" smtClean="0">
                <a:latin typeface="+mj-lt"/>
              </a:rPr>
              <a:t>th</a:t>
            </a:r>
            <a:r>
              <a:rPr lang="en-US" sz="1000" u="sng" dirty="0" smtClean="0">
                <a:latin typeface="+mj-lt"/>
              </a:rPr>
              <a:t> June</a:t>
            </a:r>
            <a:endParaRPr lang="en-US" sz="1000" u="sng" dirty="0">
              <a:latin typeface="+mj-lt"/>
            </a:endParaRPr>
          </a:p>
        </p:txBody>
      </p:sp>
      <p:sp>
        <p:nvSpPr>
          <p:cNvPr id="31" name="Rectangle 30">
            <a:extLst>
              <a:ext uri="{FF2B5EF4-FFF2-40B4-BE49-F238E27FC236}">
                <a16:creationId xmlns:a16="http://schemas.microsoft.com/office/drawing/2014/main" id="{DD547101-B7D1-3142-B553-E135AB6CBBF8}"/>
              </a:ext>
            </a:extLst>
          </p:cNvPr>
          <p:cNvSpPr/>
          <p:nvPr/>
        </p:nvSpPr>
        <p:spPr>
          <a:xfrm>
            <a:off x="8037289" y="5704713"/>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TextBox 31">
            <a:extLst>
              <a:ext uri="{FF2B5EF4-FFF2-40B4-BE49-F238E27FC236}">
                <a16:creationId xmlns:a16="http://schemas.microsoft.com/office/drawing/2014/main" id="{4BCEE225-F98F-7444-A19F-1B76EB7D90D7}"/>
              </a:ext>
            </a:extLst>
          </p:cNvPr>
          <p:cNvSpPr txBox="1"/>
          <p:nvPr/>
        </p:nvSpPr>
        <p:spPr>
          <a:xfrm>
            <a:off x="7019245" y="2010256"/>
            <a:ext cx="904556" cy="246221"/>
          </a:xfrm>
          <a:prstGeom prst="rect">
            <a:avLst/>
          </a:prstGeom>
          <a:noFill/>
        </p:spPr>
        <p:txBody>
          <a:bodyPr wrap="square" rtlCol="0">
            <a:spAutoFit/>
          </a:bodyPr>
          <a:lstStyle/>
          <a:p>
            <a:r>
              <a:rPr lang="en-US" sz="1000" b="1" u="sng" dirty="0">
                <a:latin typeface="+mj-lt"/>
              </a:rPr>
              <a:t>English:</a:t>
            </a:r>
            <a:endParaRPr lang="en-US" sz="1000" u="sng" dirty="0">
              <a:latin typeface="+mj-lt"/>
            </a:endParaRPr>
          </a:p>
        </p:txBody>
      </p:sp>
      <p:sp>
        <p:nvSpPr>
          <p:cNvPr id="33" name="Rectangle 32">
            <a:extLst>
              <a:ext uri="{FF2B5EF4-FFF2-40B4-BE49-F238E27FC236}">
                <a16:creationId xmlns:a16="http://schemas.microsoft.com/office/drawing/2014/main" id="{09972C4F-61B7-3A4D-82BC-F65924A5058A}"/>
              </a:ext>
            </a:extLst>
          </p:cNvPr>
          <p:cNvSpPr/>
          <p:nvPr/>
        </p:nvSpPr>
        <p:spPr>
          <a:xfrm>
            <a:off x="8037289" y="2041251"/>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ectangle 34">
            <a:extLst>
              <a:ext uri="{FF2B5EF4-FFF2-40B4-BE49-F238E27FC236}">
                <a16:creationId xmlns:a16="http://schemas.microsoft.com/office/drawing/2014/main" id="{2592CF59-936D-6B47-8030-38602FB1E769}"/>
              </a:ext>
            </a:extLst>
          </p:cNvPr>
          <p:cNvSpPr/>
          <p:nvPr/>
        </p:nvSpPr>
        <p:spPr>
          <a:xfrm>
            <a:off x="8029338" y="163028"/>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ectangle 8">
            <a:extLst>
              <a:ext uri="{FF2B5EF4-FFF2-40B4-BE49-F238E27FC236}">
                <a16:creationId xmlns:a16="http://schemas.microsoft.com/office/drawing/2014/main" id="{7E0843E2-7D97-1B4D-B44C-2EA7693C0713}"/>
              </a:ext>
            </a:extLst>
          </p:cNvPr>
          <p:cNvSpPr/>
          <p:nvPr/>
        </p:nvSpPr>
        <p:spPr>
          <a:xfrm>
            <a:off x="330347" y="2355836"/>
            <a:ext cx="4953000" cy="830997"/>
          </a:xfrm>
          <a:prstGeom prst="rect">
            <a:avLst/>
          </a:prstGeom>
        </p:spPr>
        <p:txBody>
          <a:bodyPr>
            <a:spAutoFit/>
          </a:bodyPr>
          <a:lstStyle/>
          <a:p>
            <a:pPr lvl="0"/>
            <a:r>
              <a:rPr lang="en-GB" sz="800" dirty="0">
                <a:latin typeface="+mj-lt"/>
              </a:rPr>
              <a:t>Use sculpture to develop and share ideas, experience and imagination</a:t>
            </a:r>
          </a:p>
          <a:p>
            <a:pPr lvl="0"/>
            <a:r>
              <a:rPr lang="en-GB" sz="800" dirty="0">
                <a:latin typeface="+mj-lt"/>
              </a:rPr>
              <a:t>Explore properties of different materials</a:t>
            </a:r>
          </a:p>
          <a:p>
            <a:pPr lvl="0"/>
            <a:r>
              <a:rPr lang="en-GB" sz="800" dirty="0">
                <a:latin typeface="+mj-lt"/>
              </a:rPr>
              <a:t>To explore sculpture with a range of malleable materials</a:t>
            </a:r>
          </a:p>
          <a:p>
            <a:pPr lvl="0"/>
            <a:r>
              <a:rPr lang="en-GB" sz="800" dirty="0">
                <a:latin typeface="+mj-lt"/>
              </a:rPr>
              <a:t>To manipulate malleable materials </a:t>
            </a:r>
          </a:p>
          <a:p>
            <a:pPr lvl="0"/>
            <a:r>
              <a:rPr lang="en-GB" sz="800" dirty="0">
                <a:latin typeface="+mj-lt"/>
              </a:rPr>
              <a:t>Use techniques such as rolling, cutting, moulding and carving</a:t>
            </a:r>
          </a:p>
          <a:p>
            <a:pPr lvl="0"/>
            <a:r>
              <a:rPr lang="en-GB" sz="800" dirty="0">
                <a:latin typeface="+mj-lt"/>
              </a:rPr>
              <a:t>Include lines and texture</a:t>
            </a:r>
          </a:p>
        </p:txBody>
      </p:sp>
      <p:sp>
        <p:nvSpPr>
          <p:cNvPr id="10" name="Rectangle 9">
            <a:extLst>
              <a:ext uri="{FF2B5EF4-FFF2-40B4-BE49-F238E27FC236}">
                <a16:creationId xmlns:a16="http://schemas.microsoft.com/office/drawing/2014/main" id="{9583C318-A95F-1D48-9D3E-8F6345D915BF}"/>
              </a:ext>
            </a:extLst>
          </p:cNvPr>
          <p:cNvSpPr/>
          <p:nvPr/>
        </p:nvSpPr>
        <p:spPr>
          <a:xfrm>
            <a:off x="7019245" y="2247724"/>
            <a:ext cx="4953000" cy="1323439"/>
          </a:xfrm>
          <a:prstGeom prst="rect">
            <a:avLst/>
          </a:prstGeom>
        </p:spPr>
        <p:txBody>
          <a:bodyPr>
            <a:spAutoFit/>
          </a:bodyPr>
          <a:lstStyle/>
          <a:p>
            <a:r>
              <a:rPr lang="en-GB" sz="800" dirty="0" smtClean="0">
                <a:latin typeface="+mj-lt"/>
              </a:rPr>
              <a:t>Matilda- Character comparison</a:t>
            </a:r>
          </a:p>
          <a:p>
            <a:endParaRPr lang="en-GB" sz="800" dirty="0">
              <a:latin typeface="+mj-lt"/>
            </a:endParaRPr>
          </a:p>
          <a:p>
            <a:r>
              <a:rPr lang="en-GB" sz="800" dirty="0" smtClean="0">
                <a:latin typeface="+mj-lt"/>
              </a:rPr>
              <a:t>Recount</a:t>
            </a:r>
          </a:p>
          <a:p>
            <a:endParaRPr lang="en-GB" sz="800" dirty="0">
              <a:latin typeface="+mj-lt"/>
            </a:endParaRPr>
          </a:p>
          <a:p>
            <a:r>
              <a:rPr lang="en-GB" sz="800" dirty="0" smtClean="0">
                <a:latin typeface="+mj-lt"/>
              </a:rPr>
              <a:t>Transition letters </a:t>
            </a:r>
            <a:r>
              <a:rPr lang="en-GB" sz="800" dirty="0">
                <a:latin typeface="+mj-lt"/>
              </a:rPr>
              <a:t> </a:t>
            </a:r>
          </a:p>
          <a:p>
            <a:r>
              <a:rPr lang="en-GB" sz="800" dirty="0">
                <a:latin typeface="+mj-lt"/>
              </a:rPr>
              <a:t/>
            </a:r>
            <a:br>
              <a:rPr lang="en-GB" sz="800" dirty="0">
                <a:latin typeface="+mj-lt"/>
              </a:rPr>
            </a:br>
            <a:endParaRPr lang="en-GB" sz="800" dirty="0">
              <a:latin typeface="+mj-lt"/>
            </a:endParaRPr>
          </a:p>
          <a:p>
            <a:r>
              <a:rPr lang="en-GB" sz="800" dirty="0">
                <a:latin typeface="+mj-lt"/>
              </a:rPr>
              <a:t/>
            </a:r>
            <a:br>
              <a:rPr lang="en-GB" sz="800" dirty="0">
                <a:latin typeface="+mj-lt"/>
              </a:rPr>
            </a:br>
            <a:r>
              <a:rPr lang="en-GB" sz="800" dirty="0">
                <a:latin typeface="+mj-lt"/>
              </a:rPr>
              <a:t/>
            </a:r>
            <a:br>
              <a:rPr lang="en-GB" sz="800" dirty="0">
                <a:latin typeface="+mj-lt"/>
              </a:rPr>
            </a:br>
            <a:endParaRPr lang="en-US" sz="800" dirty="0">
              <a:latin typeface="+mj-lt"/>
            </a:endParaRPr>
          </a:p>
        </p:txBody>
      </p:sp>
      <p:sp>
        <p:nvSpPr>
          <p:cNvPr id="37" name="Rectangle 36">
            <a:extLst>
              <a:ext uri="{FF2B5EF4-FFF2-40B4-BE49-F238E27FC236}">
                <a16:creationId xmlns:a16="http://schemas.microsoft.com/office/drawing/2014/main" id="{BDB4F1FE-E554-C949-BD23-0BDDC5493591}"/>
              </a:ext>
            </a:extLst>
          </p:cNvPr>
          <p:cNvSpPr/>
          <p:nvPr/>
        </p:nvSpPr>
        <p:spPr>
          <a:xfrm>
            <a:off x="7011294" y="2719704"/>
            <a:ext cx="4953000" cy="215444"/>
          </a:xfrm>
          <a:prstGeom prst="rect">
            <a:avLst/>
          </a:prstGeom>
        </p:spPr>
        <p:txBody>
          <a:bodyPr>
            <a:spAutoFit/>
          </a:bodyPr>
          <a:lstStyle/>
          <a:p>
            <a:endParaRPr lang="en-US" sz="800" dirty="0">
              <a:latin typeface="+mj-lt"/>
            </a:endParaRPr>
          </a:p>
        </p:txBody>
      </p:sp>
      <p:sp>
        <p:nvSpPr>
          <p:cNvPr id="18" name="Rectangle 17">
            <a:extLst>
              <a:ext uri="{FF2B5EF4-FFF2-40B4-BE49-F238E27FC236}">
                <a16:creationId xmlns:a16="http://schemas.microsoft.com/office/drawing/2014/main" id="{395CF3E2-6C7C-CF4F-B82C-7559B4DC07FF}"/>
              </a:ext>
            </a:extLst>
          </p:cNvPr>
          <p:cNvSpPr/>
          <p:nvPr/>
        </p:nvSpPr>
        <p:spPr>
          <a:xfrm>
            <a:off x="973734" y="3921925"/>
            <a:ext cx="1529837" cy="246221"/>
          </a:xfrm>
          <a:prstGeom prst="rect">
            <a:avLst/>
          </a:prstGeom>
        </p:spPr>
        <p:txBody>
          <a:bodyPr wrap="square">
            <a:spAutoFit/>
          </a:bodyPr>
          <a:lstStyle/>
          <a:p>
            <a:r>
              <a:rPr lang="en-GB" sz="1000" b="1" u="sng" dirty="0">
                <a:solidFill>
                  <a:srgbClr val="201F1E"/>
                </a:solidFill>
                <a:latin typeface="+mj-lt"/>
                <a:ea typeface="Times New Roman" panose="02020603050405020304" pitchFamily="18" charset="0"/>
                <a:cs typeface="Segoe UI" panose="020B0502040204020203" pitchFamily="34" charset="0"/>
              </a:rPr>
              <a:t>Digital Literacy - </a:t>
            </a:r>
            <a:r>
              <a:rPr lang="en-GB" sz="1000" b="1" u="sng" dirty="0" err="1">
                <a:solidFill>
                  <a:srgbClr val="201F1E"/>
                </a:solidFill>
                <a:latin typeface="+mj-lt"/>
                <a:ea typeface="Times New Roman" panose="02020603050405020304" pitchFamily="18" charset="0"/>
                <a:cs typeface="Segoe UI" panose="020B0502040204020203" pitchFamily="34" charset="0"/>
              </a:rPr>
              <a:t>itech</a:t>
            </a:r>
            <a:r>
              <a:rPr lang="en-GB" sz="1000" b="1" u="sng" dirty="0">
                <a:latin typeface="+mj-lt"/>
              </a:rPr>
              <a:t> </a:t>
            </a:r>
            <a:endParaRPr lang="en-US" sz="1000" b="1" u="sng" dirty="0">
              <a:latin typeface="+mj-lt"/>
            </a:endParaRPr>
          </a:p>
        </p:txBody>
      </p:sp>
      <p:sp>
        <p:nvSpPr>
          <p:cNvPr id="39" name="TextBox 38">
            <a:extLst>
              <a:ext uri="{FF2B5EF4-FFF2-40B4-BE49-F238E27FC236}">
                <a16:creationId xmlns:a16="http://schemas.microsoft.com/office/drawing/2014/main" id="{DDDC4B45-1B8C-EE43-AE33-C09443FBF3C6}"/>
              </a:ext>
            </a:extLst>
          </p:cNvPr>
          <p:cNvSpPr txBox="1"/>
          <p:nvPr/>
        </p:nvSpPr>
        <p:spPr>
          <a:xfrm>
            <a:off x="3922640" y="3452792"/>
            <a:ext cx="1697281" cy="246221"/>
          </a:xfrm>
          <a:prstGeom prst="rect">
            <a:avLst/>
          </a:prstGeom>
          <a:noFill/>
        </p:spPr>
        <p:txBody>
          <a:bodyPr wrap="square" rtlCol="0">
            <a:spAutoFit/>
          </a:bodyPr>
          <a:lstStyle/>
          <a:p>
            <a:r>
              <a:rPr lang="en-US" sz="1000" b="1" u="sng" dirty="0">
                <a:latin typeface="+mj-lt"/>
              </a:rPr>
              <a:t>Sports Day Practice </a:t>
            </a:r>
            <a:endParaRPr lang="en-US" sz="1000" u="sng" dirty="0">
              <a:latin typeface="+mj-lt"/>
            </a:endParaRPr>
          </a:p>
        </p:txBody>
      </p:sp>
      <p:sp>
        <p:nvSpPr>
          <p:cNvPr id="40" name="TextBox 39">
            <a:extLst>
              <a:ext uri="{FF2B5EF4-FFF2-40B4-BE49-F238E27FC236}">
                <a16:creationId xmlns:a16="http://schemas.microsoft.com/office/drawing/2014/main" id="{00CBB7A0-FC64-F643-BDCD-135D756A7B85}"/>
              </a:ext>
            </a:extLst>
          </p:cNvPr>
          <p:cNvSpPr txBox="1"/>
          <p:nvPr/>
        </p:nvSpPr>
        <p:spPr>
          <a:xfrm>
            <a:off x="3697321" y="3806090"/>
            <a:ext cx="2142849" cy="246221"/>
          </a:xfrm>
          <a:prstGeom prst="rect">
            <a:avLst/>
          </a:prstGeom>
          <a:noFill/>
        </p:spPr>
        <p:txBody>
          <a:bodyPr wrap="square" rtlCol="0">
            <a:spAutoFit/>
          </a:bodyPr>
          <a:lstStyle/>
          <a:p>
            <a:r>
              <a:rPr lang="en-US" sz="1000" b="1" dirty="0">
                <a:latin typeface="+mj-lt"/>
              </a:rPr>
              <a:t>See skills from previous topics </a:t>
            </a:r>
            <a:endParaRPr lang="en-US" sz="1000" dirty="0">
              <a:latin typeface="+mj-lt"/>
            </a:endParaRPr>
          </a:p>
        </p:txBody>
      </p:sp>
      <p:sp>
        <p:nvSpPr>
          <p:cNvPr id="41" name="Rectangle 40">
            <a:extLst>
              <a:ext uri="{FF2B5EF4-FFF2-40B4-BE49-F238E27FC236}">
                <a16:creationId xmlns:a16="http://schemas.microsoft.com/office/drawing/2014/main" id="{6F62E5B2-8EAD-A14A-8901-DA0DFB0537E6}"/>
              </a:ext>
            </a:extLst>
          </p:cNvPr>
          <p:cNvSpPr/>
          <p:nvPr/>
        </p:nvSpPr>
        <p:spPr>
          <a:xfrm>
            <a:off x="3786160" y="2281324"/>
            <a:ext cx="1693568" cy="770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ectangle 41">
            <a:extLst>
              <a:ext uri="{FF2B5EF4-FFF2-40B4-BE49-F238E27FC236}">
                <a16:creationId xmlns:a16="http://schemas.microsoft.com/office/drawing/2014/main" id="{97180E72-68F2-F34E-A2C5-1731E8687CD7}"/>
              </a:ext>
            </a:extLst>
          </p:cNvPr>
          <p:cNvSpPr/>
          <p:nvPr/>
        </p:nvSpPr>
        <p:spPr>
          <a:xfrm>
            <a:off x="3762271" y="2284185"/>
            <a:ext cx="1717457" cy="646331"/>
          </a:xfrm>
          <a:prstGeom prst="rect">
            <a:avLst/>
          </a:prstGeom>
          <a:noFill/>
          <a:ln>
            <a:solidFill>
              <a:schemeClr val="bg1"/>
            </a:solidFill>
          </a:ln>
        </p:spPr>
        <p:txBody>
          <a:bodyPr wrap="none" lIns="91440" tIns="45720" rIns="91440" bIns="45720">
            <a:spAutoFit/>
          </a:bodyPr>
          <a:lstStyle/>
          <a:p>
            <a:pPr algn="ctr"/>
            <a:r>
              <a:rPr lang="en-US" b="1" i="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mj-lt"/>
              </a:rPr>
              <a:t>Year 2 Overview </a:t>
            </a:r>
          </a:p>
          <a:p>
            <a:pPr algn="ctr"/>
            <a:r>
              <a:rPr lang="en-US" b="1" i="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mj-lt"/>
              </a:rPr>
              <a:t>Summer 2</a:t>
            </a:r>
            <a:r>
              <a:rPr lang="en-US" b="1" i="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mj-lt"/>
              </a:rPr>
              <a:t> </a:t>
            </a:r>
          </a:p>
        </p:txBody>
      </p:sp>
      <p:sp>
        <p:nvSpPr>
          <p:cNvPr id="43" name="TextBox 42">
            <a:extLst>
              <a:ext uri="{FF2B5EF4-FFF2-40B4-BE49-F238E27FC236}">
                <a16:creationId xmlns:a16="http://schemas.microsoft.com/office/drawing/2014/main" id="{FC396001-7860-254E-9896-077BE1E09EB2}"/>
              </a:ext>
            </a:extLst>
          </p:cNvPr>
          <p:cNvSpPr txBox="1"/>
          <p:nvPr/>
        </p:nvSpPr>
        <p:spPr>
          <a:xfrm>
            <a:off x="6997213" y="155184"/>
            <a:ext cx="3287322" cy="246221"/>
          </a:xfrm>
          <a:prstGeom prst="rect">
            <a:avLst/>
          </a:prstGeom>
          <a:noFill/>
        </p:spPr>
        <p:txBody>
          <a:bodyPr wrap="square" rtlCol="0">
            <a:spAutoFit/>
          </a:bodyPr>
          <a:lstStyle/>
          <a:p>
            <a:r>
              <a:rPr lang="en-US" sz="1000" b="1" u="sng" dirty="0" err="1">
                <a:latin typeface="+mj-lt"/>
              </a:rPr>
              <a:t>Maths</a:t>
            </a:r>
            <a:r>
              <a:rPr lang="en-US" sz="1000" b="1" u="sng" dirty="0">
                <a:latin typeface="+mj-lt"/>
              </a:rPr>
              <a:t>: See individual teachers MTP for specific outcomes.</a:t>
            </a:r>
            <a:endParaRPr lang="en-US" sz="1000" u="sng" dirty="0">
              <a:latin typeface="+mj-lt"/>
            </a:endParaRPr>
          </a:p>
        </p:txBody>
      </p:sp>
      <p:sp>
        <p:nvSpPr>
          <p:cNvPr id="44" name="Rectangle 43">
            <a:extLst>
              <a:ext uri="{FF2B5EF4-FFF2-40B4-BE49-F238E27FC236}">
                <a16:creationId xmlns:a16="http://schemas.microsoft.com/office/drawing/2014/main" id="{E4979C9E-87CD-7843-9C64-EDF657C94B3C}"/>
              </a:ext>
            </a:extLst>
          </p:cNvPr>
          <p:cNvSpPr/>
          <p:nvPr/>
        </p:nvSpPr>
        <p:spPr>
          <a:xfrm>
            <a:off x="7011294" y="424164"/>
            <a:ext cx="4953000" cy="830997"/>
          </a:xfrm>
          <a:prstGeom prst="rect">
            <a:avLst/>
          </a:prstGeom>
        </p:spPr>
        <p:txBody>
          <a:bodyPr>
            <a:spAutoFit/>
          </a:bodyPr>
          <a:lstStyle/>
          <a:p>
            <a:r>
              <a:rPr lang="en-GB" sz="800" dirty="0">
                <a:latin typeface="+mj-lt"/>
              </a:rPr>
              <a:t>Writing time – hours and days</a:t>
            </a:r>
          </a:p>
          <a:p>
            <a:r>
              <a:rPr lang="en-GB" sz="800" dirty="0">
                <a:latin typeface="+mj-lt"/>
              </a:rPr>
              <a:t>Finding and comparing duration of </a:t>
            </a:r>
            <a:r>
              <a:rPr lang="en-GB" sz="800" dirty="0" smtClean="0">
                <a:latin typeface="+mj-lt"/>
              </a:rPr>
              <a:t>time</a:t>
            </a:r>
          </a:p>
          <a:p>
            <a:r>
              <a:rPr lang="en-GB" sz="800" dirty="0" smtClean="0">
                <a:latin typeface="+mj-lt"/>
              </a:rPr>
              <a:t>Positional language </a:t>
            </a:r>
          </a:p>
          <a:p>
            <a:r>
              <a:rPr lang="en-GB" sz="800" dirty="0" smtClean="0">
                <a:latin typeface="+mj-lt"/>
              </a:rPr>
              <a:t>Statistics</a:t>
            </a:r>
          </a:p>
          <a:p>
            <a:r>
              <a:rPr lang="en-GB" sz="800" dirty="0" smtClean="0">
                <a:latin typeface="+mj-lt"/>
              </a:rPr>
              <a:t>Bar graphs </a:t>
            </a:r>
          </a:p>
          <a:p>
            <a:r>
              <a:rPr lang="en-GB" sz="800" dirty="0" smtClean="0">
                <a:latin typeface="+mj-lt"/>
              </a:rPr>
              <a:t>Pie charts</a:t>
            </a:r>
            <a:endParaRPr lang="en-GB" sz="800" dirty="0">
              <a:latin typeface="+mj-lt"/>
            </a:endParaRPr>
          </a:p>
        </p:txBody>
      </p:sp>
      <p:sp>
        <p:nvSpPr>
          <p:cNvPr id="5" name="Rectangle 4">
            <a:extLst>
              <a:ext uri="{FF2B5EF4-FFF2-40B4-BE49-F238E27FC236}">
                <a16:creationId xmlns:a16="http://schemas.microsoft.com/office/drawing/2014/main" id="{13A05800-F1C1-C144-84DA-640A5590E9CF}"/>
              </a:ext>
            </a:extLst>
          </p:cNvPr>
          <p:cNvSpPr/>
          <p:nvPr/>
        </p:nvSpPr>
        <p:spPr>
          <a:xfrm>
            <a:off x="342530" y="4108611"/>
            <a:ext cx="3208708" cy="1446550"/>
          </a:xfrm>
          <a:prstGeom prst="rect">
            <a:avLst/>
          </a:prstGeom>
        </p:spPr>
        <p:txBody>
          <a:bodyPr wrap="square">
            <a:spAutoFit/>
          </a:bodyPr>
          <a:lstStyle/>
          <a:p>
            <a:r>
              <a:rPr lang="en-GB" sz="800" dirty="0">
                <a:solidFill>
                  <a:srgbClr val="000000"/>
                </a:solidFill>
                <a:latin typeface="+mj-lt"/>
              </a:rPr>
              <a:t>Understand what algorithms are, how they are implemented as programs on digital devices, and that programs execute by following precise and unambiguous instructions. </a:t>
            </a:r>
          </a:p>
          <a:p>
            <a:r>
              <a:rPr lang="en-GB" sz="800" dirty="0">
                <a:solidFill>
                  <a:srgbClr val="000000"/>
                </a:solidFill>
                <a:latin typeface="+mj-lt"/>
              </a:rPr>
              <a:t>Create and debug simple programs. </a:t>
            </a:r>
          </a:p>
          <a:p>
            <a:r>
              <a:rPr lang="en-GB" sz="800" dirty="0">
                <a:solidFill>
                  <a:srgbClr val="000000"/>
                </a:solidFill>
                <a:latin typeface="+mj-lt"/>
              </a:rPr>
              <a:t>Use logical reasoning to predict the behaviour of simple programs. Use technology purposefully to create, organise, store, manipulate and retrieve digital content. </a:t>
            </a:r>
          </a:p>
          <a:p>
            <a:r>
              <a:rPr lang="en-GB" sz="800" dirty="0">
                <a:solidFill>
                  <a:srgbClr val="000000"/>
                </a:solidFill>
                <a:latin typeface="+mj-lt"/>
              </a:rPr>
              <a:t>Recognise common uses of information technology beyond school. Use technology safely and respectfully, keeping personal information private; identify where to go for help and support when they have concerns about content or contact on the internet or other online technologies.</a:t>
            </a:r>
            <a:endParaRPr lang="en-US" sz="800" dirty="0">
              <a:latin typeface="+mj-lt"/>
            </a:endParaRPr>
          </a:p>
        </p:txBody>
      </p:sp>
      <p:sp>
        <p:nvSpPr>
          <p:cNvPr id="6" name="Rectangle 5">
            <a:extLst>
              <a:ext uri="{FF2B5EF4-FFF2-40B4-BE49-F238E27FC236}">
                <a16:creationId xmlns:a16="http://schemas.microsoft.com/office/drawing/2014/main" id="{931C5998-9E2D-0742-BD95-C63020DFE534}"/>
              </a:ext>
            </a:extLst>
          </p:cNvPr>
          <p:cNvSpPr/>
          <p:nvPr/>
        </p:nvSpPr>
        <p:spPr>
          <a:xfrm>
            <a:off x="3691060" y="326584"/>
            <a:ext cx="3148924" cy="1200329"/>
          </a:xfrm>
          <a:prstGeom prst="rect">
            <a:avLst/>
          </a:prstGeom>
        </p:spPr>
        <p:txBody>
          <a:bodyPr wrap="square">
            <a:spAutoFit/>
          </a:bodyPr>
          <a:lstStyle/>
          <a:p>
            <a:r>
              <a:rPr lang="en-GB" sz="800" dirty="0">
                <a:latin typeface="+mj-lt"/>
              </a:rPr>
              <a:t>Use common words and phrases relating to the passing of time </a:t>
            </a:r>
          </a:p>
          <a:p>
            <a:r>
              <a:rPr lang="en-GB" sz="800" dirty="0">
                <a:latin typeface="+mj-lt"/>
              </a:rPr>
              <a:t>Know where the people they study fit within a chronological framework Ask and answer questions </a:t>
            </a:r>
          </a:p>
          <a:p>
            <a:r>
              <a:rPr lang="en-GB" sz="800" dirty="0">
                <a:latin typeface="+mj-lt"/>
              </a:rPr>
              <a:t>Study significant historical people and places in their own locality Understand some of the ways in which we find out about the past and identify different ways in which it is represented </a:t>
            </a:r>
          </a:p>
          <a:p>
            <a:r>
              <a:rPr lang="en-GB" sz="800" dirty="0">
                <a:latin typeface="+mj-lt"/>
              </a:rPr>
              <a:t>Choose parts of sources to show that they know and understand key features of events </a:t>
            </a:r>
          </a:p>
          <a:p>
            <a:r>
              <a:rPr lang="en-GB" sz="800">
                <a:latin typeface="+mj-lt"/>
              </a:rPr>
              <a:t>Use </a:t>
            </a:r>
            <a:r>
              <a:rPr lang="en-GB" sz="800" dirty="0">
                <a:latin typeface="+mj-lt"/>
              </a:rPr>
              <a:t>a wide vocabulary of everyday historical terms.</a:t>
            </a:r>
            <a:endParaRPr lang="en-US" sz="800" dirty="0">
              <a:latin typeface="+mj-lt"/>
            </a:endParaRPr>
          </a:p>
        </p:txBody>
      </p:sp>
      <p:sp>
        <p:nvSpPr>
          <p:cNvPr id="45" name="Rectangle 44">
            <a:extLst>
              <a:ext uri="{FF2B5EF4-FFF2-40B4-BE49-F238E27FC236}">
                <a16:creationId xmlns:a16="http://schemas.microsoft.com/office/drawing/2014/main" id="{7F68A35F-1A72-5840-AE52-BD118789BFF2}"/>
              </a:ext>
            </a:extLst>
          </p:cNvPr>
          <p:cNvSpPr/>
          <p:nvPr/>
        </p:nvSpPr>
        <p:spPr>
          <a:xfrm>
            <a:off x="4882050" y="5735490"/>
            <a:ext cx="4953000" cy="215444"/>
          </a:xfrm>
          <a:prstGeom prst="rect">
            <a:avLst/>
          </a:prstGeom>
        </p:spPr>
        <p:txBody>
          <a:bodyPr>
            <a:spAutoFit/>
          </a:bodyPr>
          <a:lstStyle/>
          <a:p>
            <a:r>
              <a:rPr lang="en-GB" sz="800" dirty="0"/>
              <a:t>N/A</a:t>
            </a:r>
            <a:endParaRPr lang="en-US" sz="800" dirty="0"/>
          </a:p>
        </p:txBody>
      </p:sp>
      <p:sp>
        <p:nvSpPr>
          <p:cNvPr id="46" name="TextBox 45">
            <a:extLst>
              <a:ext uri="{FF2B5EF4-FFF2-40B4-BE49-F238E27FC236}">
                <a16:creationId xmlns:a16="http://schemas.microsoft.com/office/drawing/2014/main" id="{D61D8867-C57C-DF41-BB8F-00B89F54023E}"/>
              </a:ext>
            </a:extLst>
          </p:cNvPr>
          <p:cNvSpPr txBox="1"/>
          <p:nvPr/>
        </p:nvSpPr>
        <p:spPr>
          <a:xfrm>
            <a:off x="7013497" y="3899902"/>
            <a:ext cx="3162305" cy="400110"/>
          </a:xfrm>
          <a:prstGeom prst="rect">
            <a:avLst/>
          </a:prstGeom>
          <a:noFill/>
        </p:spPr>
        <p:txBody>
          <a:bodyPr wrap="square" rtlCol="0">
            <a:spAutoFit/>
          </a:bodyPr>
          <a:lstStyle/>
          <a:p>
            <a:r>
              <a:rPr lang="en-US" sz="1000" b="1" u="sng" dirty="0">
                <a:latin typeface="+mj-lt"/>
              </a:rPr>
              <a:t>PSHE: Drug, Alcohol and Tobacco Education </a:t>
            </a:r>
            <a:r>
              <a:rPr lang="en-US" sz="1000" b="1" u="sng">
                <a:latin typeface="+mj-lt"/>
              </a:rPr>
              <a:t>– Medicines and me.</a:t>
            </a:r>
            <a:endParaRPr lang="en-US" sz="1000" u="sng" dirty="0">
              <a:latin typeface="+mj-lt"/>
            </a:endParaRPr>
          </a:p>
        </p:txBody>
      </p:sp>
      <p:sp>
        <p:nvSpPr>
          <p:cNvPr id="47" name="Rectangle 46">
            <a:extLst>
              <a:ext uri="{FF2B5EF4-FFF2-40B4-BE49-F238E27FC236}">
                <a16:creationId xmlns:a16="http://schemas.microsoft.com/office/drawing/2014/main" id="{0F7AB2CC-2C6D-F645-9C65-776C3E366866}"/>
              </a:ext>
            </a:extLst>
          </p:cNvPr>
          <p:cNvSpPr/>
          <p:nvPr/>
        </p:nvSpPr>
        <p:spPr>
          <a:xfrm>
            <a:off x="7011294" y="4229162"/>
            <a:ext cx="4953000" cy="1446550"/>
          </a:xfrm>
          <a:prstGeom prst="rect">
            <a:avLst/>
          </a:prstGeom>
        </p:spPr>
        <p:txBody>
          <a:bodyPr>
            <a:spAutoFit/>
          </a:bodyPr>
          <a:lstStyle/>
          <a:p>
            <a:r>
              <a:rPr lang="en-GB" sz="800" dirty="0">
                <a:latin typeface="+mj-lt"/>
              </a:rPr>
              <a:t>Know some simple rules for keeping safe indoors, including online </a:t>
            </a:r>
          </a:p>
          <a:p>
            <a:r>
              <a:rPr lang="en-GB" sz="800" dirty="0">
                <a:latin typeface="+mj-lt"/>
              </a:rPr>
              <a:t>Describe what to do if there is an emergency </a:t>
            </a:r>
          </a:p>
          <a:p>
            <a:r>
              <a:rPr lang="en-GB" sz="800" dirty="0">
                <a:latin typeface="+mj-lt"/>
              </a:rPr>
              <a:t>Understand that they can take some responsibility for their own safety </a:t>
            </a:r>
          </a:p>
          <a:p>
            <a:r>
              <a:rPr lang="en-GB" sz="800" dirty="0">
                <a:latin typeface="+mj-lt"/>
              </a:rPr>
              <a:t>Know some rules for keeping safe outside </a:t>
            </a:r>
          </a:p>
          <a:p>
            <a:r>
              <a:rPr lang="en-GB" sz="800" dirty="0">
                <a:latin typeface="+mj-lt"/>
              </a:rPr>
              <a:t>Can assess whether a situation is safe or unsafe </a:t>
            </a:r>
          </a:p>
          <a:p>
            <a:r>
              <a:rPr lang="en-GB" sz="800" dirty="0">
                <a:latin typeface="+mj-lt"/>
              </a:rPr>
              <a:t>Understand the importance of always </a:t>
            </a:r>
          </a:p>
          <a:p>
            <a:r>
              <a:rPr lang="en-GB" sz="800" dirty="0">
                <a:latin typeface="+mj-lt"/>
              </a:rPr>
              <a:t>Telling someone where they are going or playing </a:t>
            </a:r>
          </a:p>
          <a:p>
            <a:r>
              <a:rPr lang="en-GB" sz="800" dirty="0">
                <a:latin typeface="+mj-lt"/>
              </a:rPr>
              <a:t>Can identify hazards in relation to road safety </a:t>
            </a:r>
          </a:p>
          <a:p>
            <a:r>
              <a:rPr lang="en-GB" sz="800" dirty="0">
                <a:latin typeface="+mj-lt"/>
              </a:rPr>
              <a:t>Able to explain how to cross the road safely </a:t>
            </a:r>
          </a:p>
          <a:p>
            <a:r>
              <a:rPr lang="en-GB" sz="800" dirty="0">
                <a:latin typeface="+mj-lt"/>
              </a:rPr>
              <a:t>Recognise that there are rules in relation </a:t>
            </a:r>
          </a:p>
          <a:p>
            <a:pPr>
              <a:buFont typeface="Arial" panose="020B0604020202020204" pitchFamily="34" charset="0"/>
              <a:buChar char="•"/>
            </a:pPr>
            <a:endParaRPr lang="en-GB" sz="800" dirty="0">
              <a:latin typeface="+mj-lt"/>
            </a:endParaRPr>
          </a:p>
        </p:txBody>
      </p:sp>
    </p:spTree>
    <p:extLst>
      <p:ext uri="{BB962C8B-B14F-4D97-AF65-F5344CB8AC3E}">
        <p14:creationId xmlns:p14="http://schemas.microsoft.com/office/powerpoint/2010/main" val="1291065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TotalTime>
  <Words>533</Words>
  <Application>Microsoft Office PowerPoint</Application>
  <PresentationFormat>A4 Paper (210x297 mm)</PresentationFormat>
  <Paragraphs>66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Segoe UI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wilding</dc:creator>
  <cp:lastModifiedBy>Patel, Krupa (Student)</cp:lastModifiedBy>
  <cp:revision>51</cp:revision>
  <dcterms:created xsi:type="dcterms:W3CDTF">2021-10-05T07:41:03Z</dcterms:created>
  <dcterms:modified xsi:type="dcterms:W3CDTF">2024-06-03T07:52:03Z</dcterms:modified>
</cp:coreProperties>
</file>