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Lst>
  <p:sldSz cx="12192000" cy="6858000"/>
  <p:notesSz cx="6738938"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4B9C056-D13B-4B01-9513-02A28644A792}"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54173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B9C056-D13B-4B01-9513-02A28644A792}"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312938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B9C056-D13B-4B01-9513-02A28644A792}"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324763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B9C056-D13B-4B01-9513-02A28644A792}"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192345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B9C056-D13B-4B01-9513-02A28644A792}"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115203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4B9C056-D13B-4B01-9513-02A28644A792}" type="datetimeFigureOut">
              <a:rPr lang="en-GB" smtClean="0"/>
              <a:t>30/09/2025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367714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4B9C056-D13B-4B01-9513-02A28644A792}" type="datetimeFigureOut">
              <a:rPr lang="en-GB" smtClean="0"/>
              <a:t>30/09/2025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222548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4B9C056-D13B-4B01-9513-02A28644A792}" type="datetimeFigureOut">
              <a:rPr lang="en-GB" smtClean="0"/>
              <a:t>30/09/2025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529635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9C056-D13B-4B01-9513-02A28644A792}" type="datetimeFigureOut">
              <a:rPr lang="en-GB" smtClean="0"/>
              <a:t>30/09/2025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240843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B9C056-D13B-4B01-9513-02A28644A792}" type="datetimeFigureOut">
              <a:rPr lang="en-GB" smtClean="0"/>
              <a:t>30/09/2025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16372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B9C056-D13B-4B01-9513-02A28644A792}" type="datetimeFigureOut">
              <a:rPr lang="en-GB" smtClean="0"/>
              <a:t>30/09/2025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3659102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assoon Infant Std" panose="020B0503020103030203" pitchFamily="34" charset="0"/>
              </a:defRPr>
            </a:lvl1pPr>
          </a:lstStyle>
          <a:p>
            <a:fld id="{F4B9C056-D13B-4B01-9513-02A28644A792}" type="datetimeFigureOut">
              <a:rPr lang="en-GB" smtClean="0"/>
              <a:pPr/>
              <a:t>30/09/2025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assoon Infant Std" panose="020B0503020103030203" pitchFamily="34"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assoon Infant Std" panose="020B0503020103030203" pitchFamily="34" charset="0"/>
              </a:defRPr>
            </a:lvl1pPr>
          </a:lstStyle>
          <a:p>
            <a:fld id="{2B95D88E-E03B-4A91-BE8B-03DF1261B83C}" type="slidenum">
              <a:rPr lang="en-GB" smtClean="0"/>
              <a:pPr/>
              <a:t>‹#›</a:t>
            </a:fld>
            <a:endParaRPr lang="en-GB" dirty="0"/>
          </a:p>
        </p:txBody>
      </p:sp>
    </p:spTree>
    <p:extLst>
      <p:ext uri="{BB962C8B-B14F-4D97-AF65-F5344CB8AC3E}">
        <p14:creationId xmlns:p14="http://schemas.microsoft.com/office/powerpoint/2010/main" val="4048461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ssoon Infant Std" panose="020B0503020103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ssoon Infant Std" panose="020B0503020103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ssoon Infant Std" panose="020B0503020103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ssoon Infant Std" panose="020B0503020103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ssoon Infant Std" panose="020B0503020103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7209692" cy="523220"/>
          </a:xfrm>
          <a:prstGeom prst="rect">
            <a:avLst/>
          </a:prstGeom>
          <a:solidFill>
            <a:srgbClr val="7030A0"/>
          </a:solidFill>
        </p:spPr>
        <p:txBody>
          <a:bodyPr wrap="square" rtlCol="0">
            <a:spAutoFit/>
          </a:bodyPr>
          <a:lstStyle/>
          <a:p>
            <a:r>
              <a:rPr lang="en-GB" sz="1400" dirty="0">
                <a:solidFill>
                  <a:schemeClr val="bg1">
                    <a:lumMod val="85000"/>
                  </a:schemeClr>
                </a:solidFill>
                <a:latin typeface="Sassoon Infant Std" panose="020B0503020103030203" pitchFamily="34" charset="0"/>
              </a:rPr>
              <a:t>Windmill and Low Road Primary School</a:t>
            </a:r>
          </a:p>
          <a:p>
            <a:r>
              <a:rPr lang="en-GB" sz="1400" dirty="0">
                <a:solidFill>
                  <a:schemeClr val="bg1">
                    <a:lumMod val="85000"/>
                  </a:schemeClr>
                </a:solidFill>
                <a:latin typeface="Sassoon Infant Std" panose="020B0503020103030203" pitchFamily="34" charset="0"/>
              </a:rPr>
              <a:t>EYFS - Reception Summer 1  overview                                                                   New Life  </a:t>
            </a:r>
          </a:p>
        </p:txBody>
      </p:sp>
      <p:sp>
        <p:nvSpPr>
          <p:cNvPr id="6" name="TextBox 5"/>
          <p:cNvSpPr txBox="1"/>
          <p:nvPr/>
        </p:nvSpPr>
        <p:spPr>
          <a:xfrm>
            <a:off x="7749256" y="2850343"/>
            <a:ext cx="4290745" cy="1446550"/>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Maths </a:t>
            </a:r>
          </a:p>
          <a:p>
            <a:pPr marL="171450" lvl="0" indent="-165100">
              <a:buClr>
                <a:schemeClr val="dk1"/>
              </a:buClr>
              <a:buSzPts val="1000"/>
              <a:buFont typeface="Arial"/>
              <a:buChar char="•"/>
            </a:pPr>
            <a:r>
              <a:rPr lang="en-US" sz="1100" dirty="0">
                <a:latin typeface="Sassoon Infant Std" panose="020B0503020103030203" pitchFamily="34" charset="0"/>
              </a:rPr>
              <a:t>Number 10 and beyond– subitising, composition, counting, sorting, matching, comparing, ordering</a:t>
            </a:r>
          </a:p>
          <a:p>
            <a:pPr marL="171450" lvl="0" indent="-165100">
              <a:buClr>
                <a:schemeClr val="dk1"/>
              </a:buClr>
              <a:buSzPts val="1000"/>
              <a:buFont typeface="Arial"/>
              <a:buChar char="•"/>
            </a:pPr>
            <a:r>
              <a:rPr lang="en-US" sz="1100" dirty="0">
                <a:latin typeface="Sassoon Infant Std" panose="020B0503020103030203" pitchFamily="34" charset="0"/>
              </a:rPr>
              <a:t>Counting patterns to 10 and beyond</a:t>
            </a:r>
          </a:p>
          <a:p>
            <a:pPr marL="171450" lvl="0" indent="-165100">
              <a:buClr>
                <a:schemeClr val="dk1"/>
              </a:buClr>
              <a:buSzPts val="1000"/>
              <a:buFont typeface="Arial"/>
              <a:buChar char="•"/>
            </a:pPr>
            <a:r>
              <a:rPr lang="en-US" sz="1100" dirty="0">
                <a:latin typeface="Sassoon Infant Std" panose="020B0503020103030203" pitchFamily="34" charset="0"/>
              </a:rPr>
              <a:t>Spatial reasoning</a:t>
            </a:r>
          </a:p>
          <a:p>
            <a:pPr marL="171450" lvl="0" indent="-165100">
              <a:buClr>
                <a:schemeClr val="dk1"/>
              </a:buClr>
              <a:buSzPts val="1000"/>
              <a:buFont typeface="Arial"/>
              <a:buChar char="•"/>
            </a:pPr>
            <a:r>
              <a:rPr lang="en-US" sz="1100" dirty="0">
                <a:latin typeface="Sassoon Infant Std" panose="020B0503020103030203" pitchFamily="34" charset="0"/>
              </a:rPr>
              <a:t>3D shape</a:t>
            </a:r>
          </a:p>
          <a:p>
            <a:pPr marL="171450" lvl="0" indent="-165100">
              <a:buClr>
                <a:schemeClr val="dk1"/>
              </a:buClr>
              <a:buSzPts val="1000"/>
              <a:buFont typeface="Arial"/>
              <a:buChar char="•"/>
            </a:pPr>
            <a:r>
              <a:rPr lang="en-US" sz="1100" dirty="0">
                <a:latin typeface="Sassoon Infant Std" panose="020B0503020103030203" pitchFamily="34" charset="0"/>
              </a:rPr>
              <a:t>Match, rotate, and manipulate</a:t>
            </a:r>
          </a:p>
          <a:p>
            <a:pPr marL="171450" lvl="0" indent="-165100">
              <a:buClr>
                <a:schemeClr val="dk1"/>
              </a:buClr>
              <a:buSzPts val="1000"/>
              <a:buFont typeface="Arial"/>
              <a:buChar char="•"/>
            </a:pPr>
            <a:r>
              <a:rPr lang="en-US" sz="1100" dirty="0">
                <a:latin typeface="Sassoon Infant Std" panose="020B0503020103030203" pitchFamily="34" charset="0"/>
              </a:rPr>
              <a:t>Pattern – ABC, ABB, BBA</a:t>
            </a:r>
          </a:p>
        </p:txBody>
      </p:sp>
      <p:sp>
        <p:nvSpPr>
          <p:cNvPr id="7" name="TextBox 6"/>
          <p:cNvSpPr txBox="1"/>
          <p:nvPr/>
        </p:nvSpPr>
        <p:spPr>
          <a:xfrm>
            <a:off x="7989276" y="1624543"/>
            <a:ext cx="3955074" cy="1107996"/>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Phonics – Little Wandle - Phase 4</a:t>
            </a:r>
          </a:p>
          <a:p>
            <a:pPr algn="ctr"/>
            <a:r>
              <a:rPr lang="en-GB" sz="1100" dirty="0">
                <a:latin typeface="Sassoon Infant Std" panose="020B0503020103030203" pitchFamily="34" charset="0"/>
              </a:rPr>
              <a:t>Read Phase 4 words</a:t>
            </a:r>
          </a:p>
          <a:p>
            <a:pPr algn="ctr"/>
            <a:endParaRPr lang="en-US" sz="1100" b="1" dirty="0">
              <a:latin typeface="Sassoon Infant Std" panose="020B0503020103030203" pitchFamily="34" charset="0"/>
            </a:endParaRPr>
          </a:p>
          <a:p>
            <a:pPr algn="ctr"/>
            <a:r>
              <a:rPr lang="en-US" sz="1100" b="1" dirty="0">
                <a:latin typeface="Sassoon Infant Std" panose="020B0503020103030203" pitchFamily="34" charset="0"/>
              </a:rPr>
              <a:t>Tricky Words</a:t>
            </a:r>
          </a:p>
          <a:p>
            <a:pPr algn="ctr"/>
            <a:r>
              <a:rPr lang="en-GB" sz="1100" dirty="0">
                <a:latin typeface="Sassoon Infant Std" panose="020B0503020103030203" pitchFamily="34" charset="0"/>
              </a:rPr>
              <a:t>said so have like some come love do were here little says there when what one out today</a:t>
            </a:r>
          </a:p>
        </p:txBody>
      </p:sp>
      <p:sp>
        <p:nvSpPr>
          <p:cNvPr id="10" name="TextBox 9"/>
          <p:cNvSpPr txBox="1"/>
          <p:nvPr/>
        </p:nvSpPr>
        <p:spPr>
          <a:xfrm>
            <a:off x="233837" y="2695668"/>
            <a:ext cx="4500891" cy="2292935"/>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Physical Development</a:t>
            </a:r>
          </a:p>
          <a:p>
            <a:r>
              <a:rPr lang="en-GB" sz="1100" dirty="0">
                <a:latin typeface="Sassoon Infant Std" panose="020B0503020103030203" pitchFamily="34" charset="0"/>
              </a:rPr>
              <a:t>This half term we will be learning to co-ordinate our body movements by participating in Squiggle Me into a Writer sessions, Drawing Club, using a knife and fork at lunchtime and we will begin to get ourselves dressed and undressed for PE. </a:t>
            </a:r>
          </a:p>
          <a:p>
            <a:endParaRPr lang="en-GB" sz="1100" dirty="0">
              <a:latin typeface="Sassoon Infant Std" panose="020B0503020103030203" pitchFamily="34" charset="0"/>
            </a:endParaRPr>
          </a:p>
          <a:p>
            <a:r>
              <a:rPr lang="en-GB" sz="1100" b="1" dirty="0">
                <a:latin typeface="Sassoon Infant Std" panose="020B0503020103030203" pitchFamily="34" charset="0"/>
              </a:rPr>
              <a:t>In PE we will be learning to:</a:t>
            </a:r>
          </a:p>
          <a:p>
            <a:pPr marL="171450" lvl="0" indent="-171450">
              <a:buClr>
                <a:schemeClr val="dk1"/>
              </a:buClr>
              <a:buSzPts val="1100"/>
              <a:buFont typeface="Arial"/>
              <a:buChar char="•"/>
            </a:pPr>
            <a:r>
              <a:rPr lang="en-US" sz="1100" dirty="0">
                <a:latin typeface="Sassoon Infant Std" panose="020B0503020103030203" pitchFamily="34" charset="0"/>
              </a:rPr>
              <a:t>Negotiate space safely with consideration for ourselves and others.</a:t>
            </a:r>
            <a:endParaRPr lang="en-US" sz="1400" dirty="0">
              <a:latin typeface="Sassoon Infant Std" panose="020B0503020103030203" pitchFamily="34" charset="0"/>
            </a:endParaRPr>
          </a:p>
          <a:p>
            <a:pPr marL="171450" lvl="0" indent="-171450">
              <a:buClr>
                <a:schemeClr val="dk1"/>
              </a:buClr>
              <a:buSzPts val="1100"/>
              <a:buFont typeface="Arial"/>
              <a:buChar char="•"/>
            </a:pPr>
            <a:r>
              <a:rPr lang="en-US" sz="1100" dirty="0">
                <a:latin typeface="Sassoon Infant Std" panose="020B0503020103030203" pitchFamily="34" charset="0"/>
              </a:rPr>
              <a:t>Follow instructions involving several ideas or actions.</a:t>
            </a:r>
            <a:endParaRPr lang="en-US" sz="1400" dirty="0">
              <a:latin typeface="Sassoon Infant Std" panose="020B0503020103030203" pitchFamily="34" charset="0"/>
            </a:endParaRPr>
          </a:p>
          <a:p>
            <a:pPr marL="171450" lvl="0" indent="-171450">
              <a:buClr>
                <a:schemeClr val="dk1"/>
              </a:buClr>
              <a:buSzPts val="1100"/>
              <a:buFont typeface="Arial"/>
              <a:buChar char="•"/>
            </a:pPr>
            <a:r>
              <a:rPr lang="en-US" sz="1100" dirty="0">
                <a:latin typeface="Sassoon Infant Std" panose="020B0503020103030203" pitchFamily="34" charset="0"/>
              </a:rPr>
              <a:t>Persevere when trying new challenges.</a:t>
            </a:r>
            <a:endParaRPr lang="en-US" sz="1400" dirty="0">
              <a:latin typeface="Sassoon Infant Std" panose="020B0503020103030203" pitchFamily="34" charset="0"/>
            </a:endParaRPr>
          </a:p>
          <a:p>
            <a:pPr marL="171450" lvl="0" indent="-171450">
              <a:buClr>
                <a:schemeClr val="dk1"/>
              </a:buClr>
              <a:buSzPts val="1100"/>
              <a:buFont typeface="Arial"/>
              <a:buChar char="•"/>
            </a:pPr>
            <a:r>
              <a:rPr lang="en-US" sz="1100" dirty="0">
                <a:latin typeface="Sassoon Infant Std" panose="020B0503020103030203" pitchFamily="34" charset="0"/>
              </a:rPr>
              <a:t>Play ball games with consideration of the rules.</a:t>
            </a:r>
            <a:endParaRPr lang="en-US" sz="1400" dirty="0">
              <a:latin typeface="Sassoon Infant Std" panose="020B0503020103030203" pitchFamily="34" charset="0"/>
            </a:endParaRPr>
          </a:p>
          <a:p>
            <a:pPr marL="171450" lvl="0" indent="-171450">
              <a:buClr>
                <a:schemeClr val="dk1"/>
              </a:buClr>
              <a:buSzPts val="1100"/>
              <a:buFont typeface="Arial"/>
              <a:buChar char="•"/>
            </a:pPr>
            <a:r>
              <a:rPr lang="en-US" sz="1100" dirty="0">
                <a:latin typeface="Sassoon Infant Std" panose="020B0503020103030203" pitchFamily="34" charset="0"/>
              </a:rPr>
              <a:t>Play co-operatively and take turns with others.</a:t>
            </a:r>
            <a:endParaRPr lang="en-US" sz="1400" dirty="0">
              <a:latin typeface="Sassoon Infant Std" panose="020B0503020103030203" pitchFamily="34" charset="0"/>
            </a:endParaRPr>
          </a:p>
          <a:p>
            <a:pPr marL="171450" lvl="0" indent="-171450">
              <a:buClr>
                <a:schemeClr val="dk1"/>
              </a:buClr>
              <a:buSzPts val="1100"/>
              <a:buFont typeface="Arial"/>
              <a:buChar char="•"/>
            </a:pPr>
            <a:r>
              <a:rPr lang="en-US" sz="1100" dirty="0">
                <a:latin typeface="Sassoon Infant Std" panose="020B0503020103030203" pitchFamily="34" charset="0"/>
              </a:rPr>
              <a:t>Use ball skills with developing competence and accuracy.</a:t>
            </a:r>
          </a:p>
        </p:txBody>
      </p:sp>
      <p:sp>
        <p:nvSpPr>
          <p:cNvPr id="11" name="TextBox 10"/>
          <p:cNvSpPr txBox="1"/>
          <p:nvPr/>
        </p:nvSpPr>
        <p:spPr>
          <a:xfrm>
            <a:off x="4955373" y="2769973"/>
            <a:ext cx="2457139" cy="1546577"/>
          </a:xfrm>
          <a:prstGeom prst="rect">
            <a:avLst/>
          </a:prstGeom>
          <a:noFill/>
          <a:ln>
            <a:solidFill>
              <a:srgbClr val="7030A0"/>
            </a:solidFill>
          </a:ln>
        </p:spPr>
        <p:txBody>
          <a:bodyPr wrap="square" rtlCol="0">
            <a:spAutoFit/>
          </a:bodyPr>
          <a:lstStyle/>
          <a:p>
            <a:r>
              <a:rPr lang="en-GB" sz="1050" b="1" dirty="0">
                <a:latin typeface="Sassoon Infant Std" panose="020B0503020103030203" pitchFamily="34" charset="0"/>
              </a:rPr>
              <a:t>Poetry Basket</a:t>
            </a:r>
          </a:p>
          <a:p>
            <a:endParaRPr lang="en-GB" sz="1050" b="1" dirty="0">
              <a:latin typeface="Sassoon Infant Std" panose="020B0503020103030203" pitchFamily="34" charset="0"/>
            </a:endParaRPr>
          </a:p>
          <a:p>
            <a:r>
              <a:rPr lang="en-US" sz="1050" dirty="0">
                <a:latin typeface="Sassoon Infant Std" panose="020B0503020103030203" pitchFamily="34" charset="0"/>
              </a:rPr>
              <a:t>I have a little frog </a:t>
            </a:r>
          </a:p>
          <a:p>
            <a:r>
              <a:rPr lang="en-US" sz="1050" dirty="0">
                <a:latin typeface="Sassoon Infant Std" panose="020B0503020103030203" pitchFamily="34" charset="0"/>
              </a:rPr>
              <a:t>Five little peas </a:t>
            </a:r>
          </a:p>
          <a:p>
            <a:r>
              <a:rPr lang="en-US" sz="1050" dirty="0">
                <a:latin typeface="Sassoon Infant Std" panose="020B0503020103030203" pitchFamily="34" charset="0"/>
              </a:rPr>
              <a:t>Sliced Bread </a:t>
            </a:r>
          </a:p>
          <a:p>
            <a:r>
              <a:rPr lang="en-US" sz="1050" dirty="0">
                <a:latin typeface="Sassoon Infant Std" panose="020B0503020103030203" pitchFamily="34" charset="0"/>
              </a:rPr>
              <a:t>Dance</a:t>
            </a:r>
          </a:p>
          <a:p>
            <a:r>
              <a:rPr lang="en-US" sz="1050" dirty="0">
                <a:latin typeface="Sassoon Infant Std" panose="020B0503020103030203" pitchFamily="34" charset="0"/>
              </a:rPr>
              <a:t>Pitter patter </a:t>
            </a:r>
          </a:p>
          <a:p>
            <a:r>
              <a:rPr lang="en-US" sz="1050" dirty="0">
                <a:latin typeface="Sassoon Infant Std" panose="020B0503020103030203" pitchFamily="34" charset="0"/>
              </a:rPr>
              <a:t>A Little Shell</a:t>
            </a:r>
          </a:p>
          <a:p>
            <a:endParaRPr lang="en-GB" sz="1050" b="1" dirty="0">
              <a:latin typeface="Sassoon Infant Std" panose="020B0503020103030203" pitchFamily="34" charset="0"/>
            </a:endParaRPr>
          </a:p>
        </p:txBody>
      </p:sp>
      <p:pic>
        <p:nvPicPr>
          <p:cNvPr id="20" name="Picture 19"/>
          <p:cNvPicPr>
            <a:picLocks noChangeAspect="1"/>
          </p:cNvPicPr>
          <p:nvPr/>
        </p:nvPicPr>
        <p:blipFill>
          <a:blip r:embed="rId2">
            <a:lum bright="70000" contrast="-70000"/>
          </a:blip>
          <a:stretch>
            <a:fillRect/>
          </a:stretch>
        </p:blipFill>
        <p:spPr>
          <a:xfrm>
            <a:off x="6377845" y="4603103"/>
            <a:ext cx="1147671" cy="1147671"/>
          </a:xfrm>
          <a:prstGeom prst="rect">
            <a:avLst/>
          </a:prstGeom>
        </p:spPr>
      </p:pic>
      <p:sp>
        <p:nvSpPr>
          <p:cNvPr id="13" name="TextBox 12"/>
          <p:cNvSpPr txBox="1"/>
          <p:nvPr/>
        </p:nvSpPr>
        <p:spPr>
          <a:xfrm>
            <a:off x="202818" y="688476"/>
            <a:ext cx="7209694" cy="769441"/>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Personal, Social and Emotional Development</a:t>
            </a:r>
            <a:endParaRPr lang="en-GB" sz="1100" b="1" i="1" dirty="0">
              <a:latin typeface="Sassoon Infant Std" panose="020B0503020103030203" pitchFamily="34" charset="0"/>
            </a:endParaRPr>
          </a:p>
          <a:p>
            <a:r>
              <a:rPr lang="en-US" sz="1100" dirty="0">
                <a:latin typeface="Sassoon Infant Std" panose="020B0503020103030203" pitchFamily="34" charset="0"/>
              </a:rPr>
              <a:t>Can follow instructions, requests, and ideas in a range of situations. Show resilience and perseverance, a belief that with more effort or with a different approach success will occur. Can be considerate to the needs of others, beginning to respect a different point of view and work together in collaboration</a:t>
            </a:r>
            <a:r>
              <a:rPr lang="en-US" sz="1100" dirty="0">
                <a:solidFill>
                  <a:schemeClr val="accent4"/>
                </a:solidFill>
                <a:latin typeface="Sassoon Infant Std" panose="020B0503020103030203" pitchFamily="34" charset="0"/>
              </a:rPr>
              <a:t>.</a:t>
            </a:r>
          </a:p>
        </p:txBody>
      </p:sp>
      <p:sp>
        <p:nvSpPr>
          <p:cNvPr id="18" name="TextBox 17"/>
          <p:cNvSpPr txBox="1"/>
          <p:nvPr/>
        </p:nvSpPr>
        <p:spPr>
          <a:xfrm>
            <a:off x="7989276" y="87358"/>
            <a:ext cx="3955074" cy="1277273"/>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Possible lines of Enquiry – </a:t>
            </a:r>
            <a:r>
              <a:rPr lang="en-GB" sz="1100" dirty="0">
                <a:latin typeface="Sassoon Infant Std" panose="020B0503020103030203" pitchFamily="34" charset="0"/>
              </a:rPr>
              <a:t>these are the planned for learning moments that children will experience in addition to their own child led learning enquiries. </a:t>
            </a:r>
          </a:p>
          <a:p>
            <a:endParaRPr lang="en-GB" sz="1100" dirty="0">
              <a:latin typeface="Sassoon Infant Std" panose="020B0503020103030203" pitchFamily="34" charset="0"/>
            </a:endParaRPr>
          </a:p>
          <a:p>
            <a:r>
              <a:rPr lang="en-GB" sz="1100" dirty="0">
                <a:latin typeface="Sassoon Infant Std" panose="020B0503020103030203" pitchFamily="34" charset="0"/>
              </a:rPr>
              <a:t>New Life – Plants and Lifecycles</a:t>
            </a:r>
          </a:p>
          <a:p>
            <a:r>
              <a:rPr lang="en-GB" sz="1100" dirty="0" err="1">
                <a:latin typeface="Sassoon Infant Std" panose="020B0503020103030203" pitchFamily="34" charset="0"/>
              </a:rPr>
              <a:t>Minibeasts</a:t>
            </a:r>
            <a:endParaRPr lang="en-GB" sz="1100" dirty="0">
              <a:latin typeface="Sassoon Infant Std" panose="020B0503020103030203" pitchFamily="34" charset="0"/>
            </a:endParaRPr>
          </a:p>
          <a:p>
            <a:r>
              <a:rPr lang="en-GB" sz="1100" dirty="0">
                <a:latin typeface="Sassoon Infant Std" panose="020B0503020103030203" pitchFamily="34" charset="0"/>
              </a:rPr>
              <a:t>Local Area</a:t>
            </a:r>
            <a:endParaRPr lang="en-GB" sz="1600" dirty="0">
              <a:latin typeface="Sassoon Infant Std" panose="020B0503020103030203" pitchFamily="34" charset="0"/>
            </a:endParaRPr>
          </a:p>
        </p:txBody>
      </p:sp>
      <p:sp>
        <p:nvSpPr>
          <p:cNvPr id="19" name="TextBox 18"/>
          <p:cNvSpPr txBox="1"/>
          <p:nvPr/>
        </p:nvSpPr>
        <p:spPr>
          <a:xfrm>
            <a:off x="4895873" y="4624528"/>
            <a:ext cx="2674065" cy="938719"/>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Artist Focus – Eric Carle</a:t>
            </a:r>
          </a:p>
          <a:p>
            <a:endParaRPr lang="en-GB" sz="1100" dirty="0">
              <a:latin typeface="Sassoon Infant Std" panose="020B0503020103030203" pitchFamily="34" charset="0"/>
            </a:endParaRPr>
          </a:p>
          <a:p>
            <a:r>
              <a:rPr lang="en-GB" sz="1100" dirty="0">
                <a:latin typeface="Sassoon Infant Std" panose="020B0503020103030203" pitchFamily="34" charset="0"/>
              </a:rPr>
              <a:t>Eric Carle will be our inspiration this half term as we attempt to create our own tissue paper collages. </a:t>
            </a:r>
            <a:endParaRPr lang="en-GB" sz="1600" dirty="0">
              <a:latin typeface="Sassoon Infant Std" panose="020B0503020103030203" pitchFamily="34" charset="0"/>
            </a:endParaRPr>
          </a:p>
        </p:txBody>
      </p:sp>
      <p:pic>
        <p:nvPicPr>
          <p:cNvPr id="23" name="Picture 22"/>
          <p:cNvPicPr>
            <a:picLocks noChangeAspect="1"/>
          </p:cNvPicPr>
          <p:nvPr/>
        </p:nvPicPr>
        <p:blipFill>
          <a:blip r:embed="rId3">
            <a:lum bright="70000" contrast="-70000"/>
          </a:blip>
          <a:stretch>
            <a:fillRect/>
          </a:stretch>
        </p:blipFill>
        <p:spPr>
          <a:xfrm>
            <a:off x="10689146" y="4698913"/>
            <a:ext cx="1502854" cy="1736513"/>
          </a:xfrm>
          <a:prstGeom prst="rect">
            <a:avLst/>
          </a:prstGeom>
        </p:spPr>
      </p:pic>
      <p:sp>
        <p:nvSpPr>
          <p:cNvPr id="24" name="TextBox 23"/>
          <p:cNvSpPr txBox="1"/>
          <p:nvPr/>
        </p:nvSpPr>
        <p:spPr>
          <a:xfrm>
            <a:off x="202817" y="1610846"/>
            <a:ext cx="7209695" cy="938719"/>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Communication and Language Development</a:t>
            </a:r>
          </a:p>
          <a:p>
            <a:r>
              <a:rPr lang="en-GB" sz="1100" dirty="0">
                <a:latin typeface="Sassoon Infant Std" panose="020B0503020103030203" pitchFamily="34" charset="0"/>
              </a:rPr>
              <a:t>Children’s communication and language development underpins every area of learning. The children will be learning to listen to others whilst focussed on a different task. During play situations they can take on board the ideas of others in order to keep play going. They will use newly learnt vocabulary in conversation and play. Use language purposefully to recall an event or to express their own ideas and feelings. </a:t>
            </a:r>
            <a:endParaRPr lang="en-GB" sz="1100" i="1" dirty="0">
              <a:latin typeface="Sassoon Infant Std" panose="020B0503020103030203" pitchFamily="34" charset="0"/>
            </a:endParaRPr>
          </a:p>
        </p:txBody>
      </p:sp>
      <p:pic>
        <p:nvPicPr>
          <p:cNvPr id="21" name="Picture 20"/>
          <p:cNvPicPr>
            <a:picLocks noChangeAspect="1"/>
          </p:cNvPicPr>
          <p:nvPr/>
        </p:nvPicPr>
        <p:blipFill>
          <a:blip r:embed="rId4">
            <a:duotone>
              <a:schemeClr val="accent2">
                <a:shade val="45000"/>
                <a:satMod val="135000"/>
              </a:schemeClr>
              <a:prstClr val="white"/>
            </a:duotone>
          </a:blip>
          <a:stretch>
            <a:fillRect/>
          </a:stretch>
        </p:blipFill>
        <p:spPr>
          <a:xfrm>
            <a:off x="11324421" y="1731456"/>
            <a:ext cx="534935" cy="534935"/>
          </a:xfrm>
          <a:prstGeom prst="rect">
            <a:avLst/>
          </a:prstGeom>
        </p:spPr>
      </p:pic>
      <p:sp>
        <p:nvSpPr>
          <p:cNvPr id="28" name="TextBox 27"/>
          <p:cNvSpPr txBox="1"/>
          <p:nvPr/>
        </p:nvSpPr>
        <p:spPr>
          <a:xfrm>
            <a:off x="7610451" y="4590217"/>
            <a:ext cx="4473146" cy="1785104"/>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Knowledge &amp; Understanding of the World</a:t>
            </a:r>
          </a:p>
          <a:p>
            <a:endParaRPr lang="en-GB" sz="1100" b="1" dirty="0">
              <a:latin typeface="Sassoon Infant Std" panose="020B0503020103030203" pitchFamily="34" charset="0"/>
            </a:endParaRPr>
          </a:p>
          <a:p>
            <a:pPr lvl="0"/>
            <a:r>
              <a:rPr lang="en-GB" sz="1100" dirty="0">
                <a:latin typeface="Sassoon Infant Std" panose="020B0503020103030203" pitchFamily="34" charset="0"/>
              </a:rPr>
              <a:t>This half term we will take our investigations of Spring further by looking at new life. We will observe the metamorphosis of caterpillars into butterflies and attempt to grow our very own beanstalks from a bean.  </a:t>
            </a:r>
          </a:p>
          <a:p>
            <a:pPr lvl="0"/>
            <a:endParaRPr lang="en-GB" sz="1100" dirty="0">
              <a:latin typeface="Sassoon Infant Std" panose="020B0503020103030203" pitchFamily="34" charset="0"/>
            </a:endParaRPr>
          </a:p>
          <a:p>
            <a:r>
              <a:rPr lang="en-GB" sz="1100" dirty="0">
                <a:latin typeface="Sassoon Infant Std" panose="020B0503020103030203" pitchFamily="34" charset="0"/>
              </a:rPr>
              <a:t>In April we will find out about Saint George, the Patron Saint of England. We will discover the legend of St George and the dragon, create our own flags and shields before going on a parade around the playground. </a:t>
            </a:r>
          </a:p>
          <a:p>
            <a:endParaRPr lang="en-GB" sz="1100" dirty="0">
              <a:latin typeface="Sassoon Infant Std" panose="020B0503020103030203" pitchFamily="34" charset="0"/>
            </a:endParaRPr>
          </a:p>
        </p:txBody>
      </p:sp>
      <p:sp>
        <p:nvSpPr>
          <p:cNvPr id="8" name="TextBox 7"/>
          <p:cNvSpPr txBox="1"/>
          <p:nvPr/>
        </p:nvSpPr>
        <p:spPr>
          <a:xfrm>
            <a:off x="246952" y="5176938"/>
            <a:ext cx="4487776" cy="1092607"/>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Literacy - </a:t>
            </a:r>
            <a:r>
              <a:rPr lang="en-GB" sz="1100" dirty="0">
                <a:latin typeface="Sassoon Infant Std" panose="020B0503020103030203" pitchFamily="34" charset="0"/>
              </a:rPr>
              <a:t>Focus Stories</a:t>
            </a:r>
          </a:p>
          <a:p>
            <a:endParaRPr lang="en-GB" dirty="0">
              <a:latin typeface="Sassoon Infant Std" panose="020B0503020103030203" pitchFamily="34" charset="0"/>
            </a:endParaRPr>
          </a:p>
          <a:p>
            <a:endParaRPr lang="en-GB" dirty="0">
              <a:latin typeface="Sassoon Infant Std" panose="020B0503020103030203" pitchFamily="34" charset="0"/>
            </a:endParaRPr>
          </a:p>
          <a:p>
            <a:endParaRPr lang="en-GB" dirty="0">
              <a:latin typeface="Sassoon Infant Std" panose="020B0503020103030203" pitchFamily="34" charset="0"/>
            </a:endParaRPr>
          </a:p>
        </p:txBody>
      </p:sp>
      <p:pic>
        <p:nvPicPr>
          <p:cNvPr id="14" name="Picture 13"/>
          <p:cNvPicPr>
            <a:picLocks noChangeAspect="1"/>
          </p:cNvPicPr>
          <p:nvPr/>
        </p:nvPicPr>
        <p:blipFill>
          <a:blip r:embed="rId5"/>
          <a:stretch>
            <a:fillRect/>
          </a:stretch>
        </p:blipFill>
        <p:spPr>
          <a:xfrm>
            <a:off x="975125" y="5504574"/>
            <a:ext cx="693384" cy="723101"/>
          </a:xfrm>
          <a:prstGeom prst="rect">
            <a:avLst/>
          </a:prstGeom>
        </p:spPr>
      </p:pic>
      <p:pic>
        <p:nvPicPr>
          <p:cNvPr id="1026" name="Picture 2" descr="The Very Hungry Caterpillar [Board Book]: Eric Car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6554" y="5482769"/>
            <a:ext cx="1021496" cy="7289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7"/>
          <a:stretch>
            <a:fillRect/>
          </a:stretch>
        </p:blipFill>
        <p:spPr>
          <a:xfrm>
            <a:off x="3254141" y="5446860"/>
            <a:ext cx="625081" cy="771584"/>
          </a:xfrm>
          <a:prstGeom prst="rect">
            <a:avLst/>
          </a:prstGeom>
        </p:spPr>
      </p:pic>
      <p:pic>
        <p:nvPicPr>
          <p:cNvPr id="16" name="Picture 15"/>
          <p:cNvPicPr>
            <a:picLocks noChangeAspect="1"/>
          </p:cNvPicPr>
          <p:nvPr/>
        </p:nvPicPr>
        <p:blipFill>
          <a:blip r:embed="rId8"/>
          <a:stretch>
            <a:fillRect/>
          </a:stretch>
        </p:blipFill>
        <p:spPr>
          <a:xfrm>
            <a:off x="10912492" y="591991"/>
            <a:ext cx="823859" cy="760783"/>
          </a:xfrm>
          <a:prstGeom prst="rect">
            <a:avLst/>
          </a:prstGeom>
        </p:spPr>
      </p:pic>
      <p:sp>
        <p:nvSpPr>
          <p:cNvPr id="22" name="TextBox 21"/>
          <p:cNvSpPr txBox="1"/>
          <p:nvPr/>
        </p:nvSpPr>
        <p:spPr>
          <a:xfrm>
            <a:off x="0" y="6581724"/>
            <a:ext cx="5169407" cy="276999"/>
          </a:xfrm>
          <a:prstGeom prst="rect">
            <a:avLst/>
          </a:prstGeom>
          <a:solidFill>
            <a:schemeClr val="bg1">
              <a:lumMod val="95000"/>
            </a:schemeClr>
          </a:solidFill>
        </p:spPr>
        <p:txBody>
          <a:bodyPr wrap="square" rtlCol="0">
            <a:spAutoFit/>
          </a:bodyPr>
          <a:lstStyle/>
          <a:p>
            <a:r>
              <a:rPr lang="en-GB" sz="1200" dirty="0">
                <a:latin typeface="Sassoon Infant Std" panose="020B0503020103030203" pitchFamily="34" charset="0"/>
              </a:rPr>
              <a:t>For further information, please see the school website for EYFS long term plans.</a:t>
            </a:r>
          </a:p>
        </p:txBody>
      </p:sp>
    </p:spTree>
    <p:extLst>
      <p:ext uri="{BB962C8B-B14F-4D97-AF65-F5344CB8AC3E}">
        <p14:creationId xmlns:p14="http://schemas.microsoft.com/office/powerpoint/2010/main" val="666958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7209692" cy="523220"/>
          </a:xfrm>
          <a:prstGeom prst="rect">
            <a:avLst/>
          </a:prstGeom>
          <a:solidFill>
            <a:srgbClr val="7030A0"/>
          </a:solidFill>
        </p:spPr>
        <p:txBody>
          <a:bodyPr wrap="square" rtlCol="0">
            <a:spAutoFit/>
          </a:bodyPr>
          <a:lstStyle/>
          <a:p>
            <a:r>
              <a:rPr lang="en-GB" sz="1400" dirty="0">
                <a:solidFill>
                  <a:schemeClr val="bg1">
                    <a:lumMod val="85000"/>
                  </a:schemeClr>
                </a:solidFill>
                <a:latin typeface="Sassoon Infant Std" panose="020B0503020103030203" pitchFamily="34" charset="0"/>
              </a:rPr>
              <a:t>Windmill and Low Road Primary School</a:t>
            </a:r>
          </a:p>
          <a:p>
            <a:r>
              <a:rPr lang="en-GB" sz="1400" dirty="0">
                <a:solidFill>
                  <a:schemeClr val="bg1">
                    <a:lumMod val="85000"/>
                  </a:schemeClr>
                </a:solidFill>
                <a:latin typeface="Sassoon Infant Std" panose="020B0503020103030203" pitchFamily="34" charset="0"/>
              </a:rPr>
              <a:t>EYFS - Reception Summer 2  overview                                                  Animals and Habitats  </a:t>
            </a:r>
          </a:p>
        </p:txBody>
      </p:sp>
      <p:sp>
        <p:nvSpPr>
          <p:cNvPr id="6" name="TextBox 5"/>
          <p:cNvSpPr txBox="1"/>
          <p:nvPr/>
        </p:nvSpPr>
        <p:spPr>
          <a:xfrm>
            <a:off x="7653605" y="2701559"/>
            <a:ext cx="4290745" cy="1615827"/>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Maths </a:t>
            </a:r>
          </a:p>
          <a:p>
            <a:pPr marL="171450" lvl="0" indent="-165100">
              <a:buClr>
                <a:schemeClr val="dk1"/>
              </a:buClr>
              <a:buSzPts val="1000"/>
              <a:buFont typeface="Arial"/>
              <a:buChar char="•"/>
            </a:pPr>
            <a:r>
              <a:rPr lang="en-US" sz="1100" dirty="0">
                <a:latin typeface="Sassoon Infant Std" panose="020B0503020103030203" pitchFamily="34" charset="0"/>
              </a:rPr>
              <a:t>Adding more</a:t>
            </a:r>
          </a:p>
          <a:p>
            <a:pPr marL="171450" lvl="0" indent="-165100">
              <a:buClr>
                <a:schemeClr val="dk1"/>
              </a:buClr>
              <a:buSzPts val="1000"/>
              <a:buFont typeface="Arial"/>
              <a:buChar char="•"/>
            </a:pPr>
            <a:r>
              <a:rPr lang="en-US" sz="1100" dirty="0">
                <a:latin typeface="Sassoon Infant Std" panose="020B0503020103030203" pitchFamily="34" charset="0"/>
              </a:rPr>
              <a:t>Taking away</a:t>
            </a:r>
          </a:p>
          <a:p>
            <a:pPr marL="171450" lvl="0" indent="-165100">
              <a:buClr>
                <a:schemeClr val="dk1"/>
              </a:buClr>
              <a:buSzPts val="1000"/>
              <a:buFont typeface="Arial"/>
              <a:buChar char="•"/>
            </a:pPr>
            <a:r>
              <a:rPr lang="en-US" sz="1100" dirty="0">
                <a:latin typeface="Sassoon Infant Std" panose="020B0503020103030203" pitchFamily="34" charset="0"/>
              </a:rPr>
              <a:t>Number bonds</a:t>
            </a:r>
          </a:p>
          <a:p>
            <a:pPr marL="171450" lvl="0" indent="-165100">
              <a:buClr>
                <a:schemeClr val="dk1"/>
              </a:buClr>
              <a:buSzPts val="1000"/>
              <a:buFont typeface="Arial"/>
              <a:buChar char="•"/>
            </a:pPr>
            <a:r>
              <a:rPr lang="en-US" sz="1100" dirty="0">
                <a:latin typeface="Sassoon Infant Std" panose="020B0503020103030203" pitchFamily="34" charset="0"/>
              </a:rPr>
              <a:t>Shape – spatial reasoning</a:t>
            </a:r>
          </a:p>
          <a:p>
            <a:pPr marL="171450" lvl="0" indent="-165100">
              <a:buClr>
                <a:schemeClr val="dk1"/>
              </a:buClr>
              <a:buSzPts val="1000"/>
              <a:buFont typeface="Arial"/>
              <a:buChar char="•"/>
            </a:pPr>
            <a:r>
              <a:rPr lang="en-US" sz="1100" dirty="0">
                <a:latin typeface="Sassoon Infant Std" panose="020B0503020103030203" pitchFamily="34" charset="0"/>
              </a:rPr>
              <a:t>Revisit doubles</a:t>
            </a:r>
          </a:p>
          <a:p>
            <a:pPr marL="171450" lvl="0" indent="-165100">
              <a:buClr>
                <a:schemeClr val="dk1"/>
              </a:buClr>
              <a:buSzPts val="1000"/>
              <a:buFont typeface="Arial"/>
              <a:buChar char="•"/>
            </a:pPr>
            <a:r>
              <a:rPr lang="en-US" sz="1100" dirty="0">
                <a:latin typeface="Sassoon Infant Std" panose="020B0503020103030203" pitchFamily="34" charset="0"/>
              </a:rPr>
              <a:t>Revisit sharing and grouping </a:t>
            </a:r>
          </a:p>
          <a:p>
            <a:pPr marL="171450" lvl="0" indent="-165100">
              <a:buClr>
                <a:schemeClr val="dk1"/>
              </a:buClr>
              <a:buSzPts val="1000"/>
              <a:buFont typeface="Arial"/>
              <a:buChar char="•"/>
            </a:pPr>
            <a:r>
              <a:rPr lang="en-US" sz="1100" dirty="0">
                <a:latin typeface="Sassoon Infant Std" panose="020B0503020103030203" pitchFamily="34" charset="0"/>
              </a:rPr>
              <a:t>Odd and Even</a:t>
            </a:r>
          </a:p>
          <a:p>
            <a:pPr marL="171450" lvl="0" indent="-165100">
              <a:buClr>
                <a:schemeClr val="dk1"/>
              </a:buClr>
              <a:buSzPts val="1000"/>
              <a:buFont typeface="Arial"/>
              <a:buChar char="•"/>
            </a:pPr>
            <a:r>
              <a:rPr lang="en-US" sz="1100" dirty="0">
                <a:latin typeface="Sassoon Infant Std" panose="020B0503020103030203" pitchFamily="34" charset="0"/>
              </a:rPr>
              <a:t>Develop patterns and relationships</a:t>
            </a:r>
          </a:p>
        </p:txBody>
      </p:sp>
      <p:pic>
        <p:nvPicPr>
          <p:cNvPr id="2" name="Picture 1"/>
          <p:cNvPicPr>
            <a:picLocks noChangeAspect="1"/>
          </p:cNvPicPr>
          <p:nvPr/>
        </p:nvPicPr>
        <p:blipFill>
          <a:blip r:embed="rId2">
            <a:lum bright="70000" contrast="-70000"/>
          </a:blip>
          <a:stretch>
            <a:fillRect/>
          </a:stretch>
        </p:blipFill>
        <p:spPr>
          <a:xfrm>
            <a:off x="4898956" y="4393601"/>
            <a:ext cx="2522386" cy="1688290"/>
          </a:xfrm>
          <a:prstGeom prst="rect">
            <a:avLst/>
          </a:prstGeom>
        </p:spPr>
      </p:pic>
      <p:sp>
        <p:nvSpPr>
          <p:cNvPr id="7" name="TextBox 6"/>
          <p:cNvSpPr txBox="1"/>
          <p:nvPr/>
        </p:nvSpPr>
        <p:spPr>
          <a:xfrm>
            <a:off x="7989276" y="1624543"/>
            <a:ext cx="3955074" cy="938719"/>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Phonics – Little Wandle - Phase 4</a:t>
            </a:r>
          </a:p>
          <a:p>
            <a:pPr algn="ctr"/>
            <a:r>
              <a:rPr lang="en-GB" sz="1100" dirty="0">
                <a:latin typeface="Sassoon Infant Std" panose="020B0503020103030203" pitchFamily="34" charset="0"/>
              </a:rPr>
              <a:t>Read Phase 4 words</a:t>
            </a:r>
          </a:p>
          <a:p>
            <a:pPr algn="ctr"/>
            <a:endParaRPr lang="en-US" sz="1100" b="1" dirty="0">
              <a:latin typeface="Sassoon Infant Std" panose="020B0503020103030203" pitchFamily="34" charset="0"/>
            </a:endParaRPr>
          </a:p>
          <a:p>
            <a:pPr algn="ctr"/>
            <a:r>
              <a:rPr lang="en-US" sz="1100" b="1" dirty="0">
                <a:latin typeface="Sassoon Infant Std" panose="020B0503020103030203" pitchFamily="34" charset="0"/>
              </a:rPr>
              <a:t>Tricky Words</a:t>
            </a:r>
          </a:p>
          <a:p>
            <a:pPr algn="ctr"/>
            <a:r>
              <a:rPr lang="en-GB" sz="1100" dirty="0">
                <a:latin typeface="Sassoon Infant Std" panose="020B0503020103030203" pitchFamily="34" charset="0"/>
              </a:rPr>
              <a:t>Review and secure spellings of all tricky words</a:t>
            </a:r>
          </a:p>
        </p:txBody>
      </p:sp>
      <p:sp>
        <p:nvSpPr>
          <p:cNvPr id="10" name="TextBox 9"/>
          <p:cNvSpPr txBox="1"/>
          <p:nvPr/>
        </p:nvSpPr>
        <p:spPr>
          <a:xfrm>
            <a:off x="131040" y="2638838"/>
            <a:ext cx="4500891" cy="2292935"/>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Physical Development</a:t>
            </a:r>
          </a:p>
          <a:p>
            <a:r>
              <a:rPr lang="en-GB" sz="1100" dirty="0">
                <a:latin typeface="Sassoon Infant Std" panose="020B0503020103030203" pitchFamily="34" charset="0"/>
              </a:rPr>
              <a:t>This half term we will be learning to co-ordinate our body movements by participating in Squiggle Me into a Writer sessions, Drawing Club, using a knife and fork at lunchtime </a:t>
            </a:r>
            <a:r>
              <a:rPr lang="en-GB" sz="1100">
                <a:latin typeface="Sassoon Infant Std" panose="020B0503020103030203" pitchFamily="34" charset="0"/>
              </a:rPr>
              <a:t>and be getting </a:t>
            </a:r>
            <a:r>
              <a:rPr lang="en-GB" sz="1100" dirty="0">
                <a:latin typeface="Sassoon Infant Std" panose="020B0503020103030203" pitchFamily="34" charset="0"/>
              </a:rPr>
              <a:t>ourselves dressed and undressed for PE. </a:t>
            </a:r>
          </a:p>
          <a:p>
            <a:r>
              <a:rPr lang="en-GB" sz="1100" b="1" dirty="0">
                <a:latin typeface="Sassoon Infant Std" panose="020B0503020103030203" pitchFamily="34" charset="0"/>
              </a:rPr>
              <a:t>In PE we will be learning to:</a:t>
            </a:r>
          </a:p>
          <a:p>
            <a:pPr marL="171450" lvl="0" indent="-171450">
              <a:buClr>
                <a:schemeClr val="dk1"/>
              </a:buClr>
              <a:buSzPts val="1100"/>
              <a:buFont typeface="Arial"/>
              <a:buChar char="•"/>
            </a:pPr>
            <a:r>
              <a:rPr lang="en-US" sz="1100" dirty="0">
                <a:latin typeface="Sassoon Infant Std" panose="020B0503020103030203" pitchFamily="34" charset="0"/>
              </a:rPr>
              <a:t>Negotiate spaces safely with consideration for ourselves and others.</a:t>
            </a:r>
          </a:p>
          <a:p>
            <a:pPr marL="171450" lvl="0" indent="-171450">
              <a:buClr>
                <a:schemeClr val="dk1"/>
              </a:buClr>
              <a:buSzPts val="1100"/>
              <a:buFont typeface="Arial"/>
              <a:buChar char="•"/>
            </a:pPr>
            <a:r>
              <a:rPr lang="en-US" sz="1100" dirty="0">
                <a:latin typeface="Sassoon Infant Std" panose="020B0503020103030203" pitchFamily="34" charset="0"/>
              </a:rPr>
              <a:t>Follow instructions involving several ideas or actions.</a:t>
            </a:r>
          </a:p>
          <a:p>
            <a:pPr marL="171450" lvl="0" indent="-171450">
              <a:buClr>
                <a:schemeClr val="dk1"/>
              </a:buClr>
              <a:buSzPts val="1100"/>
              <a:buFont typeface="Arial"/>
              <a:buChar char="•"/>
            </a:pPr>
            <a:r>
              <a:rPr lang="en-US" sz="1100" dirty="0">
                <a:latin typeface="Sassoon Infant Std" panose="020B0503020103030203" pitchFamily="34" charset="0"/>
              </a:rPr>
              <a:t>Play co-operatively, take turns and encourage others.</a:t>
            </a:r>
          </a:p>
          <a:p>
            <a:pPr marL="171450" lvl="0" indent="-171450">
              <a:buClr>
                <a:schemeClr val="dk1"/>
              </a:buClr>
              <a:buSzPts val="1100"/>
              <a:buFont typeface="Arial"/>
              <a:buChar char="•"/>
            </a:pPr>
            <a:r>
              <a:rPr lang="en-US" sz="1100" dirty="0">
                <a:latin typeface="Sassoon Infant Std" panose="020B0503020103030203" pitchFamily="34" charset="0"/>
              </a:rPr>
              <a:t>Play games honestly with consideration of the rules.</a:t>
            </a:r>
          </a:p>
          <a:p>
            <a:pPr marL="171450" lvl="0" indent="-171450">
              <a:buClr>
                <a:schemeClr val="dk1"/>
              </a:buClr>
              <a:buSzPts val="1100"/>
              <a:buFont typeface="Arial"/>
              <a:buChar char="•"/>
            </a:pPr>
            <a:r>
              <a:rPr lang="en-US" sz="1100" dirty="0">
                <a:latin typeface="Sassoon Infant Std" panose="020B0503020103030203" pitchFamily="34" charset="0"/>
              </a:rPr>
              <a:t>Show an understanding of our own feelings and can regulate </a:t>
            </a:r>
            <a:r>
              <a:rPr lang="en-US" sz="1100" dirty="0" err="1">
                <a:latin typeface="Sassoon Infant Std" panose="020B0503020103030203" pitchFamily="34" charset="0"/>
              </a:rPr>
              <a:t>behaviour</a:t>
            </a:r>
            <a:r>
              <a:rPr lang="en-US" sz="1100" dirty="0">
                <a:latin typeface="Sassoon Infant Std" panose="020B0503020103030203" pitchFamily="34" charset="0"/>
              </a:rPr>
              <a:t>.</a:t>
            </a:r>
          </a:p>
          <a:p>
            <a:pPr marL="171450" lvl="0" indent="-171450">
              <a:buClr>
                <a:schemeClr val="dk1"/>
              </a:buClr>
              <a:buSzPts val="1100"/>
              <a:buFont typeface="Arial"/>
              <a:buChar char="•"/>
            </a:pPr>
            <a:r>
              <a:rPr lang="en-US" sz="1100" dirty="0">
                <a:latin typeface="Sassoon Infant Std" panose="020B0503020103030203" pitchFamily="34" charset="0"/>
              </a:rPr>
              <a:t>Use ball skills with developing competence and accuracy.</a:t>
            </a:r>
          </a:p>
          <a:p>
            <a:pPr marL="171450" lvl="0" indent="-171450">
              <a:buClr>
                <a:schemeClr val="dk1"/>
              </a:buClr>
              <a:buSzPts val="1100"/>
              <a:buFont typeface="Arial"/>
              <a:buChar char="•"/>
            </a:pPr>
            <a:r>
              <a:rPr lang="en-US" sz="1100" dirty="0">
                <a:latin typeface="Sassoon Infant Std" panose="020B0503020103030203" pitchFamily="34" charset="0"/>
              </a:rPr>
              <a:t>Use movement skills with developing balance and co-ordination.</a:t>
            </a:r>
          </a:p>
        </p:txBody>
      </p:sp>
      <p:sp>
        <p:nvSpPr>
          <p:cNvPr id="11" name="TextBox 10"/>
          <p:cNvSpPr txBox="1"/>
          <p:nvPr/>
        </p:nvSpPr>
        <p:spPr>
          <a:xfrm>
            <a:off x="4898956" y="2638838"/>
            <a:ext cx="2457139" cy="1546577"/>
          </a:xfrm>
          <a:prstGeom prst="rect">
            <a:avLst/>
          </a:prstGeom>
          <a:noFill/>
          <a:ln>
            <a:solidFill>
              <a:srgbClr val="7030A0"/>
            </a:solidFill>
          </a:ln>
        </p:spPr>
        <p:txBody>
          <a:bodyPr wrap="square" rtlCol="0">
            <a:spAutoFit/>
          </a:bodyPr>
          <a:lstStyle/>
          <a:p>
            <a:r>
              <a:rPr lang="en-GB" sz="1050" b="1" dirty="0">
                <a:latin typeface="Sassoon Infant Std" panose="020B0503020103030203" pitchFamily="34" charset="0"/>
              </a:rPr>
              <a:t>Poetry Basket</a:t>
            </a:r>
          </a:p>
          <a:p>
            <a:endParaRPr lang="en-GB" sz="1050" b="1" dirty="0">
              <a:latin typeface="Sassoon Infant Std" panose="020B0503020103030203" pitchFamily="34" charset="0"/>
            </a:endParaRPr>
          </a:p>
          <a:p>
            <a:r>
              <a:rPr lang="en-US" sz="1050" dirty="0">
                <a:latin typeface="Sassoon Infant Std" panose="020B0503020103030203" pitchFamily="34" charset="0"/>
              </a:rPr>
              <a:t>The Fox</a:t>
            </a:r>
          </a:p>
          <a:p>
            <a:r>
              <a:rPr lang="en-US" sz="1050" dirty="0">
                <a:latin typeface="Sassoon Infant Std" panose="020B0503020103030203" pitchFamily="34" charset="0"/>
              </a:rPr>
              <a:t>Monkey Babies </a:t>
            </a:r>
          </a:p>
          <a:p>
            <a:r>
              <a:rPr lang="en-US" sz="1050" dirty="0">
                <a:latin typeface="Sassoon Infant Std" panose="020B0503020103030203" pitchFamily="34" charset="0"/>
              </a:rPr>
              <a:t>Thunderstorm</a:t>
            </a:r>
          </a:p>
          <a:p>
            <a:r>
              <a:rPr lang="en-US" sz="1050" dirty="0">
                <a:latin typeface="Sassoon Infant Std" panose="020B0503020103030203" pitchFamily="34" charset="0"/>
              </a:rPr>
              <a:t>Five Little Owls</a:t>
            </a:r>
          </a:p>
          <a:p>
            <a:r>
              <a:rPr lang="en-US" sz="1050" dirty="0">
                <a:latin typeface="Sassoon Infant Std" panose="020B0503020103030203" pitchFamily="34" charset="0"/>
              </a:rPr>
              <a:t>If I were so very small </a:t>
            </a:r>
          </a:p>
          <a:p>
            <a:r>
              <a:rPr lang="en-US" sz="1050" dirty="0">
                <a:latin typeface="Sassoon Infant Std" panose="020B0503020103030203" pitchFamily="34" charset="0"/>
              </a:rPr>
              <a:t>Under a stone</a:t>
            </a:r>
          </a:p>
          <a:p>
            <a:endParaRPr lang="en-GB" sz="1050" b="1" dirty="0">
              <a:latin typeface="Sassoon Infant Std" panose="020B0503020103030203" pitchFamily="34" charset="0"/>
            </a:endParaRPr>
          </a:p>
        </p:txBody>
      </p:sp>
      <p:sp>
        <p:nvSpPr>
          <p:cNvPr id="13" name="TextBox 12"/>
          <p:cNvSpPr txBox="1"/>
          <p:nvPr/>
        </p:nvSpPr>
        <p:spPr>
          <a:xfrm>
            <a:off x="146401" y="711167"/>
            <a:ext cx="7209694" cy="769441"/>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Personal, Social and Emotional Development</a:t>
            </a:r>
            <a:endParaRPr lang="en-GB" sz="1100" b="1" i="1" dirty="0">
              <a:latin typeface="Sassoon Infant Std" panose="020B0503020103030203" pitchFamily="34" charset="0"/>
            </a:endParaRPr>
          </a:p>
          <a:p>
            <a:r>
              <a:rPr lang="en-US" sz="1100" dirty="0">
                <a:latin typeface="Sassoon Infant Std" panose="020B0503020103030203" pitchFamily="34" charset="0"/>
              </a:rPr>
              <a:t>Children are able to identify and moderate own feelings using some strategies to deal with anger and frustration. They can negotiate with others to solve problems and take steps to resolve conflict. Show awareness of how their actions may impact on others, know that other children think and respond in different ways to them.</a:t>
            </a:r>
            <a:endParaRPr lang="en-US" sz="1100" dirty="0">
              <a:solidFill>
                <a:schemeClr val="accent4"/>
              </a:solidFill>
              <a:latin typeface="Sassoon Infant Std" panose="020B0503020103030203" pitchFamily="34" charset="0"/>
            </a:endParaRPr>
          </a:p>
        </p:txBody>
      </p:sp>
      <p:sp>
        <p:nvSpPr>
          <p:cNvPr id="18" name="TextBox 17"/>
          <p:cNvSpPr txBox="1"/>
          <p:nvPr/>
        </p:nvSpPr>
        <p:spPr>
          <a:xfrm>
            <a:off x="7989276" y="87358"/>
            <a:ext cx="3955074" cy="1277273"/>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Possible lines of Enquiry – </a:t>
            </a:r>
            <a:r>
              <a:rPr lang="en-GB" sz="1100" dirty="0">
                <a:latin typeface="Sassoon Infant Std" panose="020B0503020103030203" pitchFamily="34" charset="0"/>
              </a:rPr>
              <a:t>these are the planned for learning moments that children will experience in addition to their own child led learning enquiries. </a:t>
            </a:r>
          </a:p>
          <a:p>
            <a:endParaRPr lang="en-GB" sz="1100" dirty="0">
              <a:latin typeface="Sassoon Infant Std" panose="020B0503020103030203" pitchFamily="34" charset="0"/>
            </a:endParaRPr>
          </a:p>
          <a:p>
            <a:r>
              <a:rPr lang="en-GB" sz="1100" dirty="0">
                <a:latin typeface="Sassoon Infant Std" panose="020B0503020103030203" pitchFamily="34" charset="0"/>
              </a:rPr>
              <a:t>Seasonal Change - Summer</a:t>
            </a:r>
          </a:p>
          <a:p>
            <a:r>
              <a:rPr lang="en-GB" sz="1100" dirty="0">
                <a:latin typeface="Sassoon Infant Std" panose="020B0503020103030203" pitchFamily="34" charset="0"/>
              </a:rPr>
              <a:t>Animals and their habitats</a:t>
            </a:r>
          </a:p>
          <a:p>
            <a:r>
              <a:rPr lang="en-GB" sz="1100" dirty="0">
                <a:latin typeface="Sassoon Infant Std" panose="020B0503020103030203" pitchFamily="34" charset="0"/>
              </a:rPr>
              <a:t>Swithen’s Farm visit</a:t>
            </a:r>
            <a:endParaRPr lang="en-GB" sz="1600" dirty="0">
              <a:latin typeface="Sassoon Infant Std" panose="020B0503020103030203" pitchFamily="34" charset="0"/>
            </a:endParaRPr>
          </a:p>
        </p:txBody>
      </p:sp>
      <p:sp>
        <p:nvSpPr>
          <p:cNvPr id="19" name="TextBox 18"/>
          <p:cNvSpPr txBox="1"/>
          <p:nvPr/>
        </p:nvSpPr>
        <p:spPr>
          <a:xfrm>
            <a:off x="4875359" y="4570982"/>
            <a:ext cx="2674065" cy="938719"/>
          </a:xfrm>
          <a:prstGeom prst="rect">
            <a:avLst/>
          </a:prstGeom>
          <a:noFill/>
          <a:ln>
            <a:noFill/>
          </a:ln>
        </p:spPr>
        <p:txBody>
          <a:bodyPr wrap="square" rtlCol="0">
            <a:spAutoFit/>
          </a:bodyPr>
          <a:lstStyle/>
          <a:p>
            <a:r>
              <a:rPr lang="en-GB" sz="1100" b="1" dirty="0">
                <a:latin typeface="Sassoon Infant Std" panose="020B0503020103030203" pitchFamily="34" charset="0"/>
              </a:rPr>
              <a:t>Artist Focus – Jackson Pollock</a:t>
            </a:r>
          </a:p>
          <a:p>
            <a:endParaRPr lang="en-GB" sz="1100" dirty="0">
              <a:latin typeface="Sassoon Infant Std" panose="020B0503020103030203" pitchFamily="34" charset="0"/>
            </a:endParaRPr>
          </a:p>
          <a:p>
            <a:r>
              <a:rPr lang="en-GB" sz="1100" dirty="0">
                <a:latin typeface="Sassoon Infant Std" panose="020B0503020103030203" pitchFamily="34" charset="0"/>
              </a:rPr>
              <a:t>We will take inspiration from Jackson Pollock using paint to drip, splat and splash to create an abstract piece of art. </a:t>
            </a:r>
            <a:endParaRPr lang="en-GB" sz="1600" dirty="0">
              <a:latin typeface="Sassoon Infant Std" panose="020B0503020103030203" pitchFamily="34" charset="0"/>
            </a:endParaRPr>
          </a:p>
        </p:txBody>
      </p:sp>
      <p:sp>
        <p:nvSpPr>
          <p:cNvPr id="24" name="TextBox 23"/>
          <p:cNvSpPr txBox="1"/>
          <p:nvPr/>
        </p:nvSpPr>
        <p:spPr>
          <a:xfrm>
            <a:off x="146400" y="1633524"/>
            <a:ext cx="7209695" cy="938719"/>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Communication and Language Development</a:t>
            </a:r>
          </a:p>
          <a:p>
            <a:r>
              <a:rPr lang="en-GB" sz="1100" dirty="0">
                <a:latin typeface="Sassoon Infant Std" panose="020B0503020103030203" pitchFamily="34" charset="0"/>
              </a:rPr>
              <a:t>Children’s communication and language development underpins every area of learning. The children will be learning to </a:t>
            </a:r>
            <a:r>
              <a:rPr lang="en-US" sz="1100" dirty="0">
                <a:latin typeface="Sassoon Infant Std" panose="020B0503020103030203" pitchFamily="34" charset="0"/>
              </a:rPr>
              <a:t>Listen attentively and respond to what they hear with relevant questions, comments, or actions. Understand and use a range of vocabulary in different contexts and use conjunctions to extend their sentences and articulate their ideas. </a:t>
            </a:r>
            <a:endParaRPr lang="en-US" sz="1400" dirty="0">
              <a:latin typeface="Sassoon Infant Std" panose="020B0503020103030203" pitchFamily="34" charset="0"/>
            </a:endParaRPr>
          </a:p>
          <a:p>
            <a:endParaRPr lang="en-GB" sz="1100" i="1" dirty="0">
              <a:latin typeface="Sassoon Infant Std" panose="020B0503020103030203" pitchFamily="34" charset="0"/>
            </a:endParaRPr>
          </a:p>
        </p:txBody>
      </p:sp>
      <p:pic>
        <p:nvPicPr>
          <p:cNvPr id="21" name="Picture 20"/>
          <p:cNvPicPr>
            <a:picLocks noChangeAspect="1"/>
          </p:cNvPicPr>
          <p:nvPr/>
        </p:nvPicPr>
        <p:blipFill>
          <a:blip r:embed="rId3">
            <a:duotone>
              <a:schemeClr val="accent2">
                <a:shade val="45000"/>
                <a:satMod val="135000"/>
              </a:schemeClr>
              <a:prstClr val="white"/>
            </a:duotone>
          </a:blip>
          <a:stretch>
            <a:fillRect/>
          </a:stretch>
        </p:blipFill>
        <p:spPr>
          <a:xfrm>
            <a:off x="11324421" y="1731456"/>
            <a:ext cx="534935" cy="534935"/>
          </a:xfrm>
          <a:prstGeom prst="rect">
            <a:avLst/>
          </a:prstGeom>
        </p:spPr>
      </p:pic>
      <p:sp>
        <p:nvSpPr>
          <p:cNvPr id="28" name="TextBox 27"/>
          <p:cNvSpPr txBox="1"/>
          <p:nvPr/>
        </p:nvSpPr>
        <p:spPr>
          <a:xfrm>
            <a:off x="7471204" y="4393601"/>
            <a:ext cx="4473146" cy="2292935"/>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Knowledge &amp; Understanding of the World</a:t>
            </a:r>
          </a:p>
          <a:p>
            <a:endParaRPr lang="en-GB" sz="1100" b="1" dirty="0">
              <a:latin typeface="Sassoon Infant Std" panose="020B0503020103030203" pitchFamily="34" charset="0"/>
            </a:endParaRPr>
          </a:p>
          <a:p>
            <a:pPr lvl="0"/>
            <a:r>
              <a:rPr lang="en-GB" sz="1100" dirty="0">
                <a:latin typeface="Sassoon Infant Std" panose="020B0503020103030203" pitchFamily="34" charset="0"/>
              </a:rPr>
              <a:t>This half term we will observe the changes that occur to the weather and our immediate environment in the Summer. During our Focus Story ‘Coming to England’ we will compare the weather in Trinidad to England.</a:t>
            </a:r>
          </a:p>
          <a:p>
            <a:pPr lvl="0"/>
            <a:endParaRPr lang="en-GB" sz="1100" dirty="0">
              <a:latin typeface="Sassoon Infant Std" panose="020B0503020103030203" pitchFamily="34" charset="0"/>
            </a:endParaRPr>
          </a:p>
          <a:p>
            <a:r>
              <a:rPr lang="en-GB" sz="1100" dirty="0">
                <a:latin typeface="Sassoon Infant Std" panose="020B0503020103030203" pitchFamily="34" charset="0"/>
              </a:rPr>
              <a:t>Following on from our focus story ‘What the Ladybird Heard’, we will visit Swithen’s Farm in July to learn more about farm animals, how to care for them, what they eat and discover where they live on the farm.  </a:t>
            </a:r>
          </a:p>
          <a:p>
            <a:endParaRPr lang="en-GB" sz="1100" dirty="0">
              <a:latin typeface="Sassoon Infant Std" panose="020B0503020103030203" pitchFamily="34" charset="0"/>
            </a:endParaRPr>
          </a:p>
          <a:p>
            <a:r>
              <a:rPr lang="en-GB" sz="1100" dirty="0">
                <a:latin typeface="Sassoon Infant Std" panose="020B0503020103030203" pitchFamily="34" charset="0"/>
              </a:rPr>
              <a:t>We will use the story ‘The Trouble with Dragon’s’ to focus our learning on the environment and what we can do to be responsible citizens to care for the world in which we live. </a:t>
            </a:r>
          </a:p>
        </p:txBody>
      </p:sp>
      <p:pic>
        <p:nvPicPr>
          <p:cNvPr id="16" name="Picture 15"/>
          <p:cNvPicPr>
            <a:picLocks noChangeAspect="1"/>
          </p:cNvPicPr>
          <p:nvPr/>
        </p:nvPicPr>
        <p:blipFill>
          <a:blip r:embed="rId4"/>
          <a:stretch>
            <a:fillRect/>
          </a:stretch>
        </p:blipFill>
        <p:spPr>
          <a:xfrm>
            <a:off x="10912492" y="591991"/>
            <a:ext cx="823859" cy="760783"/>
          </a:xfrm>
          <a:prstGeom prst="rect">
            <a:avLst/>
          </a:prstGeom>
        </p:spPr>
      </p:pic>
      <p:grpSp>
        <p:nvGrpSpPr>
          <p:cNvPr id="12" name="Group 11"/>
          <p:cNvGrpSpPr/>
          <p:nvPr/>
        </p:nvGrpSpPr>
        <p:grpSpPr>
          <a:xfrm>
            <a:off x="137598" y="5234238"/>
            <a:ext cx="4487776" cy="1092607"/>
            <a:chOff x="37646" y="5474711"/>
            <a:chExt cx="4487776" cy="1092607"/>
          </a:xfrm>
        </p:grpSpPr>
        <p:sp>
          <p:nvSpPr>
            <p:cNvPr id="8" name="TextBox 7"/>
            <p:cNvSpPr txBox="1"/>
            <p:nvPr/>
          </p:nvSpPr>
          <p:spPr>
            <a:xfrm>
              <a:off x="37646" y="5474711"/>
              <a:ext cx="4487776" cy="1092607"/>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Literacy - </a:t>
              </a:r>
              <a:r>
                <a:rPr lang="en-GB" sz="1100" dirty="0">
                  <a:latin typeface="Sassoon Infant Std" panose="020B0503020103030203" pitchFamily="34" charset="0"/>
                </a:rPr>
                <a:t>Focus Stories</a:t>
              </a:r>
            </a:p>
            <a:p>
              <a:endParaRPr lang="en-GB" dirty="0">
                <a:latin typeface="Sassoon Infant Std" panose="020B0503020103030203" pitchFamily="34" charset="0"/>
              </a:endParaRPr>
            </a:p>
            <a:p>
              <a:endParaRPr lang="en-GB" dirty="0">
                <a:latin typeface="Sassoon Infant Std" panose="020B0503020103030203" pitchFamily="34" charset="0"/>
              </a:endParaRPr>
            </a:p>
            <a:p>
              <a:endParaRPr lang="en-GB" dirty="0">
                <a:latin typeface="Sassoon Infant Std" panose="020B0503020103030203" pitchFamily="34" charset="0"/>
              </a:endParaRPr>
            </a:p>
          </p:txBody>
        </p:sp>
        <p:pic>
          <p:nvPicPr>
            <p:cNvPr id="3" name="Picture 2"/>
            <p:cNvPicPr>
              <a:picLocks noChangeAspect="1"/>
            </p:cNvPicPr>
            <p:nvPr/>
          </p:nvPicPr>
          <p:blipFill>
            <a:blip r:embed="rId5"/>
            <a:stretch>
              <a:fillRect/>
            </a:stretch>
          </p:blipFill>
          <p:spPr>
            <a:xfrm>
              <a:off x="980736" y="5780542"/>
              <a:ext cx="750392" cy="670350"/>
            </a:xfrm>
            <a:prstGeom prst="rect">
              <a:avLst/>
            </a:prstGeom>
          </p:spPr>
        </p:pic>
        <p:pic>
          <p:nvPicPr>
            <p:cNvPr id="5" name="Picture 4"/>
            <p:cNvPicPr>
              <a:picLocks noChangeAspect="1"/>
            </p:cNvPicPr>
            <p:nvPr/>
          </p:nvPicPr>
          <p:blipFill>
            <a:blip r:embed="rId6"/>
            <a:stretch>
              <a:fillRect/>
            </a:stretch>
          </p:blipFill>
          <p:spPr>
            <a:xfrm>
              <a:off x="1887737" y="5750174"/>
              <a:ext cx="782114" cy="700718"/>
            </a:xfrm>
            <a:prstGeom prst="rect">
              <a:avLst/>
            </a:prstGeom>
          </p:spPr>
        </p:pic>
        <p:pic>
          <p:nvPicPr>
            <p:cNvPr id="9" name="Picture 8"/>
            <p:cNvPicPr>
              <a:picLocks noChangeAspect="1"/>
            </p:cNvPicPr>
            <p:nvPr/>
          </p:nvPicPr>
          <p:blipFill>
            <a:blip r:embed="rId7"/>
            <a:stretch>
              <a:fillRect/>
            </a:stretch>
          </p:blipFill>
          <p:spPr>
            <a:xfrm>
              <a:off x="2789129" y="5780542"/>
              <a:ext cx="682644" cy="685692"/>
            </a:xfrm>
            <a:prstGeom prst="rect">
              <a:avLst/>
            </a:prstGeom>
          </p:spPr>
        </p:pic>
      </p:grpSp>
      <p:sp>
        <p:nvSpPr>
          <p:cNvPr id="20" name="TextBox 19"/>
          <p:cNvSpPr txBox="1"/>
          <p:nvPr/>
        </p:nvSpPr>
        <p:spPr>
          <a:xfrm>
            <a:off x="0" y="6581724"/>
            <a:ext cx="5169407" cy="276999"/>
          </a:xfrm>
          <a:prstGeom prst="rect">
            <a:avLst/>
          </a:prstGeom>
          <a:solidFill>
            <a:schemeClr val="bg1">
              <a:lumMod val="95000"/>
            </a:schemeClr>
          </a:solidFill>
        </p:spPr>
        <p:txBody>
          <a:bodyPr wrap="square" rtlCol="0">
            <a:spAutoFit/>
          </a:bodyPr>
          <a:lstStyle/>
          <a:p>
            <a:r>
              <a:rPr lang="en-GB" sz="1200" dirty="0">
                <a:latin typeface="Sassoon Infant Std" panose="020B0503020103030203" pitchFamily="34" charset="0"/>
              </a:rPr>
              <a:t>For further information, please see the school website for EYFS long term plans.</a:t>
            </a:r>
          </a:p>
        </p:txBody>
      </p:sp>
    </p:spTree>
    <p:extLst>
      <p:ext uri="{BB962C8B-B14F-4D97-AF65-F5344CB8AC3E}">
        <p14:creationId xmlns:p14="http://schemas.microsoft.com/office/powerpoint/2010/main" val="474595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TotalTime>
  <Words>1048</Words>
  <Application>Microsoft Office PowerPoint</Application>
  <PresentationFormat>Widescreen</PresentationFormat>
  <Paragraphs>108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 Light</vt:lpstr>
      <vt:lpstr>Sassoon Infant Std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Moore</dc:creator>
  <cp:lastModifiedBy>Amy Swan</cp:lastModifiedBy>
  <cp:revision>75</cp:revision>
  <cp:lastPrinted>2024-05-21T08:50:34Z</cp:lastPrinted>
  <dcterms:created xsi:type="dcterms:W3CDTF">2024-03-04T15:44:16Z</dcterms:created>
  <dcterms:modified xsi:type="dcterms:W3CDTF">2025-09-30T10:15:21Z</dcterms:modified>
</cp:coreProperties>
</file>